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f80dd2f3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f80dd2f3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19ec3c1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19ec3c1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f80dd2f3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f80dd2f3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Scaled numerics and converted strings to columns,</a:t>
            </a:r>
            <a:endParaRPr/>
          </a:p>
          <a:p>
            <a:pPr indent="-298450" lvl="0" marL="457200" rtl="0" algn="l">
              <a:spcBef>
                <a:spcPts val="0"/>
              </a:spcBef>
              <a:spcAft>
                <a:spcPts val="0"/>
              </a:spcAft>
              <a:buSzPts val="1100"/>
              <a:buAutoNum type="arabicParenR"/>
            </a:pPr>
            <a:r>
              <a:rPr lang="en"/>
              <a:t>These series </a:t>
            </a:r>
            <a:r>
              <a:rPr lang="en"/>
              <a:t>comprised</a:t>
            </a:r>
            <a:r>
              <a:rPr lang="en"/>
              <a:t> the majority of the models data</a:t>
            </a:r>
            <a:endParaRPr/>
          </a:p>
          <a:p>
            <a:pPr indent="-298450" lvl="0" marL="457200" rtl="0" algn="l">
              <a:spcBef>
                <a:spcPts val="0"/>
              </a:spcBef>
              <a:spcAft>
                <a:spcPts val="0"/>
              </a:spcAft>
              <a:buSzPts val="1100"/>
              <a:buAutoNum type="arabicParenR"/>
            </a:pPr>
            <a:r>
              <a:rPr lang="en"/>
              <a:t>In my case i only included lng which increased accuracy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13567432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13567432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1356743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1356743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1356743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51356743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19ec3c1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19ec3c1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13567432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13567432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13567432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13567432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2934d9df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2934d9df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d92966c7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d92966c7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13567432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513567432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50be7e72f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50be7e72f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2934d9df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2934d9df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0be7e72f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0be7e72f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discuss what exactly we want the model to predict.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0be7e72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0be7e72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13567432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13567432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93e00be2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93e00be2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d92966c7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d92966c7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pngtree.com/so/fossil-clipart" TargetMode="External"/><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9.jpg"/><Relationship Id="rId7"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jpg"/><Relationship Id="rId5"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Dinosaur Taxa Classification</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By Edward Torres, Cameron Wilson, Mitchell Knight, and Erik Pena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22"/>
          <p:cNvGrpSpPr/>
          <p:nvPr/>
        </p:nvGrpSpPr>
        <p:grpSpPr>
          <a:xfrm rot="-1607549">
            <a:off x="1053402" y="696771"/>
            <a:ext cx="6686380" cy="4442801"/>
            <a:chOff x="2902486" y="902153"/>
            <a:chExt cx="3470700" cy="3460500"/>
          </a:xfrm>
        </p:grpSpPr>
        <p:sp>
          <p:nvSpPr>
            <p:cNvPr id="178" name="Google Shape;178;p22"/>
            <p:cNvSpPr/>
            <p:nvPr/>
          </p:nvSpPr>
          <p:spPr>
            <a:xfrm rot="-5400000">
              <a:off x="2907586" y="897053"/>
              <a:ext cx="3460500" cy="3470700"/>
            </a:xfrm>
            <a:prstGeom prst="ellipse">
              <a:avLst/>
            </a:prstGeom>
            <a:noFill/>
            <a:ln cap="flat" cmpd="sng" w="19050">
              <a:solidFill>
                <a:srgbClr val="1D7E7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3123875" y="1123625"/>
              <a:ext cx="2896500" cy="2896200"/>
            </a:xfrm>
            <a:prstGeom prst="pie">
              <a:avLst>
                <a:gd fmla="val 2689583" name="adj1"/>
                <a:gd fmla="val 13510993"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22"/>
          <p:cNvGrpSpPr/>
          <p:nvPr/>
        </p:nvGrpSpPr>
        <p:grpSpPr>
          <a:xfrm>
            <a:off x="2649010" y="1640640"/>
            <a:ext cx="3424424" cy="2341966"/>
            <a:chOff x="3823308" y="1881934"/>
            <a:chExt cx="1815900" cy="1815900"/>
          </a:xfrm>
        </p:grpSpPr>
        <p:sp>
          <p:nvSpPr>
            <p:cNvPr id="181" name="Google Shape;181;p22"/>
            <p:cNvSpPr/>
            <p:nvPr/>
          </p:nvSpPr>
          <p:spPr>
            <a:xfrm>
              <a:off x="3823308" y="1881934"/>
              <a:ext cx="1815900" cy="1815900"/>
            </a:xfrm>
            <a:prstGeom prst="ellipse">
              <a:avLst/>
            </a:prstGeom>
            <a:solidFill>
              <a:schemeClr val="dk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txBox="1"/>
            <p:nvPr/>
          </p:nvSpPr>
          <p:spPr>
            <a:xfrm>
              <a:off x="4059251" y="2314730"/>
              <a:ext cx="1344000" cy="82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MLs require text features be converted to numeric values </a:t>
              </a:r>
              <a:endParaRPr b="1" sz="1800">
                <a:solidFill>
                  <a:srgbClr val="FFFFFF"/>
                </a:solidFill>
                <a:latin typeface="Roboto"/>
                <a:ea typeface="Roboto"/>
                <a:cs typeface="Roboto"/>
                <a:sym typeface="Roboto"/>
              </a:endParaRPr>
            </a:p>
          </p:txBody>
        </p:sp>
      </p:grpSp>
      <p:grpSp>
        <p:nvGrpSpPr>
          <p:cNvPr id="183" name="Google Shape;183;p22"/>
          <p:cNvGrpSpPr/>
          <p:nvPr/>
        </p:nvGrpSpPr>
        <p:grpSpPr>
          <a:xfrm>
            <a:off x="-184304" y="609634"/>
            <a:ext cx="2872220" cy="2117459"/>
            <a:chOff x="2649438" y="853971"/>
            <a:chExt cx="1183201" cy="1141918"/>
          </a:xfrm>
        </p:grpSpPr>
        <p:sp>
          <p:nvSpPr>
            <p:cNvPr id="184" name="Google Shape;184;p22"/>
            <p:cNvSpPr/>
            <p:nvPr/>
          </p:nvSpPr>
          <p:spPr>
            <a:xfrm>
              <a:off x="2764039" y="853971"/>
              <a:ext cx="1068600" cy="1068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nvSpPr>
          <p:spPr>
            <a:xfrm>
              <a:off x="2649438" y="927290"/>
              <a:ext cx="1183200" cy="1068600"/>
            </a:xfrm>
            <a:prstGeom prst="rect">
              <a:avLst/>
            </a:prstGeom>
            <a:noFill/>
            <a:ln>
              <a:noFill/>
            </a:ln>
          </p:spPr>
          <p:txBody>
            <a:bodyPr anchorCtr="0" anchor="ctr" bIns="91425" lIns="0" spcFirstLastPara="1" rIns="91425" wrap="square" tIns="91425">
              <a:noAutofit/>
            </a:bodyPr>
            <a:lstStyle/>
            <a:p>
              <a:pPr indent="-171450" lvl="0" marL="457200" rtl="0" algn="ctr">
                <a:lnSpc>
                  <a:spcPct val="115000"/>
                </a:lnSpc>
                <a:spcBef>
                  <a:spcPts val="0"/>
                </a:spcBef>
                <a:spcAft>
                  <a:spcPts val="0"/>
                </a:spcAft>
                <a:buNone/>
              </a:pPr>
              <a:r>
                <a:rPr b="1" lang="en" sz="1800">
                  <a:solidFill>
                    <a:srgbClr val="FFFFFF"/>
                  </a:solidFill>
                  <a:latin typeface="Roboto"/>
                  <a:ea typeface="Roboto"/>
                  <a:cs typeface="Roboto"/>
                  <a:sym typeface="Roboto"/>
                </a:rPr>
                <a:t>Label Encoder</a:t>
              </a:r>
              <a:endParaRPr b="1" sz="1800">
                <a:solidFill>
                  <a:srgbClr val="FFFFFF"/>
                </a:solidFill>
                <a:latin typeface="Roboto"/>
                <a:ea typeface="Roboto"/>
                <a:cs typeface="Roboto"/>
                <a:sym typeface="Roboto"/>
              </a:endParaRPr>
            </a:p>
            <a:p>
              <a:pPr indent="-342900" lvl="0" marL="457200" marR="65942" rtl="0" algn="ctr">
                <a:lnSpc>
                  <a:spcPct val="115000"/>
                </a:lnSpc>
                <a:spcBef>
                  <a:spcPts val="0"/>
                </a:spcBef>
                <a:spcAft>
                  <a:spcPts val="0"/>
                </a:spcAft>
                <a:buClr>
                  <a:srgbClr val="FFFFFF"/>
                </a:buClr>
                <a:buSzPts val="1800"/>
                <a:buFont typeface="Roboto"/>
                <a:buChar char="●"/>
              </a:pPr>
              <a:r>
                <a:rPr lang="en" sz="1800">
                  <a:solidFill>
                    <a:schemeClr val="lt1"/>
                  </a:solidFill>
                  <a:latin typeface="Roboto"/>
                  <a:ea typeface="Roboto"/>
                  <a:cs typeface="Roboto"/>
                  <a:sym typeface="Roboto"/>
                </a:rPr>
                <a:t>Non binary </a:t>
              </a:r>
              <a:endParaRPr sz="1800">
                <a:solidFill>
                  <a:srgbClr val="FFFFFF"/>
                </a:solidFill>
                <a:latin typeface="Roboto"/>
                <a:ea typeface="Roboto"/>
                <a:cs typeface="Roboto"/>
                <a:sym typeface="Roboto"/>
              </a:endParaRPr>
            </a:p>
            <a:p>
              <a:pPr indent="-457200" lvl="0" marL="514350" marR="65942" rtl="0" algn="ctr">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0 to n_class -1</a:t>
              </a:r>
              <a:endParaRPr sz="1800">
                <a:solidFill>
                  <a:srgbClr val="FFFFFF"/>
                </a:solidFill>
                <a:latin typeface="Roboto"/>
                <a:ea typeface="Roboto"/>
                <a:cs typeface="Roboto"/>
                <a:sym typeface="Roboto"/>
              </a:endParaRPr>
            </a:p>
            <a:p>
              <a:pPr indent="0" lvl="0" marL="457200" marR="65942" rtl="0" algn="l">
                <a:lnSpc>
                  <a:spcPct val="115000"/>
                </a:lnSpc>
                <a:spcBef>
                  <a:spcPts val="0"/>
                </a:spcBef>
                <a:spcAft>
                  <a:spcPts val="0"/>
                </a:spcAft>
                <a:buNone/>
              </a:pPr>
              <a:r>
                <a:rPr lang="en" sz="1800">
                  <a:solidFill>
                    <a:srgbClr val="FFFFFF"/>
                  </a:solidFill>
                  <a:latin typeface="Roboto"/>
                  <a:ea typeface="Roboto"/>
                  <a:cs typeface="Roboto"/>
                  <a:sym typeface="Roboto"/>
                </a:rPr>
                <a:t> </a:t>
              </a:r>
              <a:endParaRPr sz="1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800">
                <a:solidFill>
                  <a:srgbClr val="FFFFFF"/>
                </a:solidFill>
                <a:latin typeface="Roboto"/>
                <a:ea typeface="Roboto"/>
                <a:cs typeface="Roboto"/>
                <a:sym typeface="Roboto"/>
              </a:endParaRPr>
            </a:p>
          </p:txBody>
        </p:sp>
      </p:grpSp>
      <p:grpSp>
        <p:nvGrpSpPr>
          <p:cNvPr id="186" name="Google Shape;186;p22"/>
          <p:cNvGrpSpPr/>
          <p:nvPr/>
        </p:nvGrpSpPr>
        <p:grpSpPr>
          <a:xfrm>
            <a:off x="6073417" y="3015986"/>
            <a:ext cx="2725473" cy="1958316"/>
            <a:chOff x="5181953" y="3234278"/>
            <a:chExt cx="1135803" cy="1068600"/>
          </a:xfrm>
        </p:grpSpPr>
        <p:sp>
          <p:nvSpPr>
            <p:cNvPr id="187" name="Google Shape;187;p22"/>
            <p:cNvSpPr/>
            <p:nvPr/>
          </p:nvSpPr>
          <p:spPr>
            <a:xfrm>
              <a:off x="5181953" y="3234278"/>
              <a:ext cx="1068600" cy="1068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txBox="1"/>
            <p:nvPr/>
          </p:nvSpPr>
          <p:spPr>
            <a:xfrm>
              <a:off x="5181957" y="3443088"/>
              <a:ext cx="11358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OneHot Encoder </a:t>
              </a:r>
              <a:endParaRPr b="1" sz="1800">
                <a:solidFill>
                  <a:srgbClr val="FFFFFF"/>
                </a:solidFill>
                <a:latin typeface="Roboto"/>
                <a:ea typeface="Roboto"/>
                <a:cs typeface="Roboto"/>
                <a:sym typeface="Roboto"/>
              </a:endParaRPr>
            </a:p>
            <a:p>
              <a:pPr indent="-342900" lvl="0" marL="57150" marR="550984" rtl="0" algn="ctr">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Binary</a:t>
              </a:r>
              <a:endParaRPr sz="1800">
                <a:solidFill>
                  <a:srgbClr val="FFFFFF"/>
                </a:solidFill>
                <a:latin typeface="Roboto"/>
                <a:ea typeface="Roboto"/>
                <a:cs typeface="Roboto"/>
                <a:sym typeface="Roboto"/>
              </a:endParaRPr>
            </a:p>
            <a:p>
              <a:pPr indent="-342900" lvl="0" marL="57150" marR="550984" rtl="0" algn="ctr">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Each feature becomes a column</a:t>
              </a:r>
              <a:endParaRPr sz="1800">
                <a:solidFill>
                  <a:srgbClr val="FFFFFF"/>
                </a:solidFill>
                <a:latin typeface="Roboto"/>
                <a:ea typeface="Roboto"/>
                <a:cs typeface="Roboto"/>
                <a:sym typeface="Roboto"/>
              </a:endParaRPr>
            </a:p>
          </p:txBody>
        </p:sp>
      </p:grpSp>
      <p:sp>
        <p:nvSpPr>
          <p:cNvPr id="189" name="Google Shape;189;p22"/>
          <p:cNvSpPr txBox="1"/>
          <p:nvPr/>
        </p:nvSpPr>
        <p:spPr>
          <a:xfrm>
            <a:off x="2939150" y="446100"/>
            <a:ext cx="603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Encoding Comparison</a:t>
            </a:r>
            <a:endParaRPr/>
          </a:p>
        </p:txBody>
      </p:sp>
      <p:sp>
        <p:nvSpPr>
          <p:cNvPr id="190" name="Google Shape;190;p22"/>
          <p:cNvSpPr txBox="1"/>
          <p:nvPr/>
        </p:nvSpPr>
        <p:spPr>
          <a:xfrm>
            <a:off x="456250" y="3554950"/>
            <a:ext cx="13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4" name="Shape 194"/>
        <p:cNvGrpSpPr/>
        <p:nvPr/>
      </p:nvGrpSpPr>
      <p:grpSpPr>
        <a:xfrm>
          <a:off x="0" y="0"/>
          <a:ext cx="0" cy="0"/>
          <a:chOff x="0" y="0"/>
          <a:chExt cx="0" cy="0"/>
        </a:xfrm>
      </p:grpSpPr>
      <p:sp>
        <p:nvSpPr>
          <p:cNvPr id="195" name="Google Shape;195;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sp>
        <p:nvSpPr>
          <p:cNvPr id="196" name="Google Shape;196;p23"/>
          <p:cNvSpPr txBox="1"/>
          <p:nvPr>
            <p:ph idx="1" type="body"/>
          </p:nvPr>
        </p:nvSpPr>
        <p:spPr>
          <a:xfrm>
            <a:off x="2400262" y="1348651"/>
            <a:ext cx="6321600" cy="3002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1200"/>
              </a:spcBef>
              <a:spcAft>
                <a:spcPts val="0"/>
              </a:spcAft>
              <a:buSzPts val="1800"/>
              <a:buChar char="●"/>
            </a:pPr>
            <a:r>
              <a:rPr lang="en"/>
              <a:t>Logistic Regression is based on Binary variable datasets. </a:t>
            </a:r>
            <a:endParaRPr/>
          </a:p>
          <a:p>
            <a:pPr indent="-342900" lvl="0" marL="457200" rtl="0" algn="l">
              <a:spcBef>
                <a:spcPts val="0"/>
              </a:spcBef>
              <a:spcAft>
                <a:spcPts val="0"/>
              </a:spcAft>
              <a:buSzPts val="1800"/>
              <a:buChar char="●"/>
            </a:pPr>
            <a:r>
              <a:rPr lang="en"/>
              <a:t>The main </a:t>
            </a:r>
            <a:r>
              <a:rPr lang="en"/>
              <a:t>issue with this model was in its ability to learn from an imbalanced dataset.</a:t>
            </a:r>
            <a:endParaRPr/>
          </a:p>
          <a:p>
            <a:pPr indent="-342900" lvl="0" marL="457200" rtl="0" algn="l">
              <a:spcBef>
                <a:spcPts val="0"/>
              </a:spcBef>
              <a:spcAft>
                <a:spcPts val="0"/>
              </a:spcAft>
              <a:buSzPts val="1800"/>
              <a:buChar char="●"/>
            </a:pPr>
            <a:r>
              <a:rPr lang="en"/>
              <a:t>This model would best be used with a more balanced dataset unlike ours</a:t>
            </a:r>
            <a:endParaRPr/>
          </a:p>
          <a:p>
            <a:pPr indent="0" lvl="0" marL="457200" rtl="0" algn="l">
              <a:spcBef>
                <a:spcPts val="1200"/>
              </a:spcBef>
              <a:spcAft>
                <a:spcPts val="1200"/>
              </a:spcAft>
              <a:buNone/>
            </a:pPr>
            <a:r>
              <a:t/>
            </a:r>
            <a:endParaRPr/>
          </a:p>
        </p:txBody>
      </p:sp>
      <p:sp>
        <p:nvSpPr>
          <p:cNvPr id="197" name="Google Shape;197;p23"/>
          <p:cNvSpPr/>
          <p:nvPr/>
        </p:nvSpPr>
        <p:spPr>
          <a:xfrm rot="7379713">
            <a:off x="755603" y="4282198"/>
            <a:ext cx="150945" cy="155833"/>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rot="436083">
            <a:off x="960492" y="4055809"/>
            <a:ext cx="104338" cy="70214"/>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rot="4125521">
            <a:off x="950109" y="4499807"/>
            <a:ext cx="96882" cy="99696"/>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rot="1726218">
            <a:off x="771695" y="4084846"/>
            <a:ext cx="111573" cy="88571"/>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rot="7687178">
            <a:off x="690260" y="4491492"/>
            <a:ext cx="154057" cy="153000"/>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rot="4124219">
            <a:off x="581410" y="4126222"/>
            <a:ext cx="142286" cy="162637"/>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rot="6835454">
            <a:off x="209415" y="4251027"/>
            <a:ext cx="410576" cy="437220"/>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rot="1248983">
            <a:off x="1155843" y="4275748"/>
            <a:ext cx="100457" cy="74066"/>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rot="2829665">
            <a:off x="1119212" y="4504171"/>
            <a:ext cx="90008" cy="82426"/>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rot="5820076">
            <a:off x="975556" y="4281660"/>
            <a:ext cx="103371" cy="95070"/>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rot="8764405">
            <a:off x="1777241" y="3307029"/>
            <a:ext cx="161253" cy="187274"/>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rot="1812408">
            <a:off x="2087227" y="3174974"/>
            <a:ext cx="124622" cy="74226"/>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rot="5202430">
            <a:off x="1918309" y="3616934"/>
            <a:ext cx="109681" cy="115411"/>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rot="2966422">
            <a:off x="1867390" y="3115220"/>
            <a:ext cx="134258" cy="95768"/>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rot="9100268">
            <a:off x="1632620" y="3490455"/>
            <a:ext cx="165637" cy="184378"/>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rot="5194622">
            <a:off x="1636712" y="3065958"/>
            <a:ext cx="160787" cy="187863"/>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rot="8145121">
            <a:off x="1148216" y="3051110"/>
            <a:ext cx="436393" cy="525858"/>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rot="2536995">
            <a:off x="2221389" y="3491777"/>
            <a:ext cx="120839" cy="79048"/>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rot="3962251">
            <a:off x="2101521" y="3703280"/>
            <a:ext cx="106368" cy="92510"/>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rot="6998080">
            <a:off x="2026661" y="3405590"/>
            <a:ext cx="110417" cy="114411"/>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rot="7379713">
            <a:off x="2935353" y="4333548"/>
            <a:ext cx="150945" cy="155833"/>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rot="436083">
            <a:off x="3140242" y="4107159"/>
            <a:ext cx="104338" cy="70214"/>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rot="4125521">
            <a:off x="3129859" y="4551157"/>
            <a:ext cx="96882" cy="99696"/>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rot="1726218">
            <a:off x="2951445" y="4136196"/>
            <a:ext cx="111573" cy="88571"/>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rot="7687178">
            <a:off x="2870010" y="4542842"/>
            <a:ext cx="154057" cy="153000"/>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rot="4124219">
            <a:off x="2761160" y="4177572"/>
            <a:ext cx="142286" cy="162637"/>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rot="6835454">
            <a:off x="2389165" y="4302377"/>
            <a:ext cx="410576" cy="437220"/>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rot="1248983">
            <a:off x="3335593" y="4327098"/>
            <a:ext cx="100457" cy="74066"/>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rot="2829665">
            <a:off x="3298962" y="4555521"/>
            <a:ext cx="90008" cy="82426"/>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rot="5820076">
            <a:off x="3155306" y="4333010"/>
            <a:ext cx="103371" cy="95070"/>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rot="9154199">
            <a:off x="4111676" y="3994100"/>
            <a:ext cx="151086" cy="155798"/>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rot="2216148">
            <a:off x="4425763" y="3892331"/>
            <a:ext cx="104340" cy="70231"/>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rot="5901335">
            <a:off x="4190809" y="4269551"/>
            <a:ext cx="97030" cy="99833"/>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rot="3504155">
            <a:off x="4242309" y="3825128"/>
            <a:ext cx="111652" cy="88512"/>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rot="9460834">
            <a:off x="3952248" y="4144777"/>
            <a:ext cx="154041" cy="152994"/>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rot="5894987">
            <a:off x="4036330" y="3769787"/>
            <a:ext cx="142171" cy="162560"/>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rot="8609914">
            <a:off x="3565796" y="3743038"/>
            <a:ext cx="410528" cy="437308"/>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rot="3019544">
            <a:off x="4486635" y="4178824"/>
            <a:ext cx="100560" cy="73942"/>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rot="4602289">
            <a:off x="4340585" y="4356240"/>
            <a:ext cx="90012" cy="82509"/>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rot="7590247">
            <a:off x="4321544" y="4094357"/>
            <a:ext cx="103382" cy="95051"/>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rot="7998493">
            <a:off x="5663530" y="4323452"/>
            <a:ext cx="150892" cy="155895"/>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rot="1053021">
            <a:off x="5913525" y="4133946"/>
            <a:ext cx="104462" cy="70214"/>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rot="4746466">
            <a:off x="5821451" y="4568040"/>
            <a:ext cx="96845" cy="99630"/>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rot="2339802">
            <a:off x="5720968" y="4129226"/>
            <a:ext cx="111557" cy="88567"/>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rot="8303655">
            <a:off x="5562052" y="4518158"/>
            <a:ext cx="154066" cy="152994"/>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rot="4744133">
            <a:off x="5519427" y="4138250"/>
            <a:ext cx="142383" cy="162513"/>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7453440">
            <a:off x="5104392" y="4216291"/>
            <a:ext cx="410718" cy="437125"/>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rot="1864863">
            <a:off x="6066184" y="4384895"/>
            <a:ext cx="100533" cy="74085"/>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rot="3451728">
            <a:off x="5988616" y="4602065"/>
            <a:ext cx="89965" cy="82377"/>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rot="6433502">
            <a:off x="5885978" y="4358580"/>
            <a:ext cx="103335" cy="94998"/>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rot="7379713">
            <a:off x="7071853" y="3576298"/>
            <a:ext cx="150945" cy="155833"/>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rot="436083">
            <a:off x="7276742" y="3349909"/>
            <a:ext cx="104338" cy="70214"/>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rot="4125521">
            <a:off x="7266359" y="3793907"/>
            <a:ext cx="96882" cy="99696"/>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rot="1726218">
            <a:off x="7087945" y="3378946"/>
            <a:ext cx="111573" cy="88571"/>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rot="7687178">
            <a:off x="7006510" y="3785592"/>
            <a:ext cx="154057" cy="153000"/>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rot="4124219">
            <a:off x="6897660" y="3420322"/>
            <a:ext cx="142286" cy="162637"/>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rot="6835454">
            <a:off x="6525665" y="3545127"/>
            <a:ext cx="410576" cy="437220"/>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rot="1248983">
            <a:off x="7472093" y="3569848"/>
            <a:ext cx="100457" cy="74066"/>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rot="2829665">
            <a:off x="7435462" y="3798271"/>
            <a:ext cx="90008" cy="82426"/>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rot="5820076">
            <a:off x="7291806" y="3575760"/>
            <a:ext cx="103371" cy="95070"/>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rot="8215835">
            <a:off x="8319690" y="4295037"/>
            <a:ext cx="151124" cy="155794"/>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rot="1275030">
            <a:off x="8584276" y="4120231"/>
            <a:ext cx="104291" cy="70324"/>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rot="4961925">
            <a:off x="8463820" y="4547248"/>
            <a:ext cx="96785" cy="99616"/>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rot="2562563">
            <a:off x="8391746" y="4103433"/>
            <a:ext cx="111458" cy="88614"/>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rot="8522218">
            <a:off x="8206307" y="4482752"/>
            <a:ext cx="154108" cy="152929"/>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rot="4963500">
            <a:off x="8187726" y="4100374"/>
            <a:ext cx="142144" cy="162622"/>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rot="7672499">
            <a:off x="7759669" y="4160116"/>
            <a:ext cx="410463" cy="437136"/>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rot="2086904">
            <a:off x="8720471" y="4380263"/>
            <a:ext cx="100447" cy="74059"/>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rot="3667842">
            <a:off x="8628868" y="4591697"/>
            <a:ext cx="90097" cy="82585"/>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rot="6654374">
            <a:off x="8541467" y="4342551"/>
            <a:ext cx="103408" cy="95106"/>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100775" y="65467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endParaRPr/>
          </a:p>
        </p:txBody>
      </p:sp>
      <p:sp>
        <p:nvSpPr>
          <p:cNvPr id="272" name="Google Shape;272;p24"/>
          <p:cNvSpPr txBox="1"/>
          <p:nvPr>
            <p:ph idx="1" type="body"/>
          </p:nvPr>
        </p:nvSpPr>
        <p:spPr>
          <a:xfrm>
            <a:off x="350087" y="1661376"/>
            <a:ext cx="6321600" cy="3002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 Minimal data preparation</a:t>
            </a:r>
            <a:endParaRPr sz="2000"/>
          </a:p>
          <a:p>
            <a:pPr indent="-355600" lvl="0" marL="457200" rtl="0" algn="l">
              <a:spcBef>
                <a:spcPts val="0"/>
              </a:spcBef>
              <a:spcAft>
                <a:spcPts val="0"/>
              </a:spcAft>
              <a:buSzPts val="2000"/>
              <a:buChar char="●"/>
            </a:pPr>
            <a:r>
              <a:rPr lang="en" sz="2000"/>
              <a:t> Easily sorts non</a:t>
            </a:r>
            <a:r>
              <a:rPr lang="en" sz="2000"/>
              <a:t> </a:t>
            </a:r>
            <a:r>
              <a:rPr lang="en" sz="2000"/>
              <a:t>numeric features</a:t>
            </a:r>
            <a:endParaRPr sz="2000"/>
          </a:p>
          <a:p>
            <a:pPr indent="-355600" lvl="1" marL="914400" rtl="0" algn="l">
              <a:spcBef>
                <a:spcPts val="0"/>
              </a:spcBef>
              <a:spcAft>
                <a:spcPts val="0"/>
              </a:spcAft>
              <a:buSzPts val="2000"/>
              <a:buChar char="○"/>
            </a:pPr>
            <a:r>
              <a:rPr lang="en" sz="2000"/>
              <a:t>Genus</a:t>
            </a:r>
            <a:endParaRPr sz="2000"/>
          </a:p>
          <a:p>
            <a:pPr indent="-355600" lvl="1" marL="914400" rtl="0" algn="l">
              <a:spcBef>
                <a:spcPts val="0"/>
              </a:spcBef>
              <a:spcAft>
                <a:spcPts val="0"/>
              </a:spcAft>
              <a:buSzPts val="2000"/>
              <a:buChar char="○"/>
            </a:pPr>
            <a:r>
              <a:rPr lang="en" sz="2000"/>
              <a:t>Lithology</a:t>
            </a:r>
            <a:endParaRPr sz="2000"/>
          </a:p>
          <a:p>
            <a:pPr indent="-355600" lvl="1" marL="914400" rtl="0" algn="l">
              <a:spcBef>
                <a:spcPts val="0"/>
              </a:spcBef>
              <a:spcAft>
                <a:spcPts val="0"/>
              </a:spcAft>
              <a:buSzPts val="2000"/>
              <a:buChar char="○"/>
            </a:pPr>
            <a:r>
              <a:rPr lang="en" sz="2000"/>
              <a:t>Environment</a:t>
            </a:r>
            <a:endParaRPr sz="2000"/>
          </a:p>
          <a:p>
            <a:pPr indent="-355600" lvl="0" marL="457200" rtl="0" algn="l">
              <a:spcBef>
                <a:spcPts val="0"/>
              </a:spcBef>
              <a:spcAft>
                <a:spcPts val="0"/>
              </a:spcAft>
              <a:buSzPts val="2000"/>
              <a:buChar char="●"/>
            </a:pPr>
            <a:r>
              <a:rPr lang="en" sz="2000"/>
              <a:t>Quickly neared 75% </a:t>
            </a:r>
            <a:r>
              <a:rPr lang="en" sz="2000"/>
              <a:t>accuracy</a:t>
            </a:r>
            <a:endParaRPr sz="2000"/>
          </a:p>
        </p:txBody>
      </p:sp>
      <p:pic>
        <p:nvPicPr>
          <p:cNvPr id="273" name="Google Shape;273;p24"/>
          <p:cNvPicPr preferRelativeResize="0"/>
          <p:nvPr/>
        </p:nvPicPr>
        <p:blipFill>
          <a:blip r:embed="rId3">
            <a:alphaModFix/>
          </a:blip>
          <a:stretch>
            <a:fillRect/>
          </a:stretch>
        </p:blipFill>
        <p:spPr>
          <a:xfrm>
            <a:off x="4815476" y="575365"/>
            <a:ext cx="4110523" cy="3992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5"/>
          <p:cNvSpPr/>
          <p:nvPr/>
        </p:nvSpPr>
        <p:spPr>
          <a:xfrm rot="7824930">
            <a:off x="4828743" y="1654210"/>
            <a:ext cx="1465004" cy="1351080"/>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rot="1434259">
            <a:off x="7197605" y="-390140"/>
            <a:ext cx="869919" cy="718683"/>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rot="5153906">
            <a:off x="5959783" y="4201791"/>
            <a:ext cx="998257" cy="828610"/>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rot="5153906">
            <a:off x="7088858" y="2274866"/>
            <a:ext cx="998257" cy="828610"/>
          </a:xfrm>
          <a:prstGeom prst="round2DiagRect">
            <a:avLst>
              <a:gd fmla="val 29986"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rot="2937591">
            <a:off x="5565955" y="-445149"/>
            <a:ext cx="998343" cy="828675"/>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rot="8100498">
            <a:off x="3839348" y="3639374"/>
            <a:ext cx="1465196" cy="1351281"/>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rot="5154060">
            <a:off x="3756925" y="-273228"/>
            <a:ext cx="1464747" cy="1351036"/>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rot="7338939">
            <a:off x="-71840" y="717122"/>
            <a:ext cx="4110679" cy="3709263"/>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 of our Dataset</a:t>
            </a:r>
            <a:endParaRPr/>
          </a:p>
        </p:txBody>
      </p:sp>
      <p:sp>
        <p:nvSpPr>
          <p:cNvPr id="287" name="Google Shape;287;p25"/>
          <p:cNvSpPr txBox="1"/>
          <p:nvPr>
            <p:ph idx="1" type="body"/>
          </p:nvPr>
        </p:nvSpPr>
        <p:spPr>
          <a:xfrm>
            <a:off x="2400262" y="165402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original dataset was looking at North American specimens of the Clades Theropoda and Thyreophora. These are the groups that include species such as the Tyrannosaurus and Stegosaurus respectively. </a:t>
            </a:r>
            <a:endParaRPr/>
          </a:p>
          <a:p>
            <a:pPr indent="0" lvl="0" marL="0" rtl="0" algn="l">
              <a:spcBef>
                <a:spcPts val="1200"/>
              </a:spcBef>
              <a:spcAft>
                <a:spcPts val="0"/>
              </a:spcAft>
              <a:buNone/>
            </a:pPr>
            <a:r>
              <a:t/>
            </a:r>
            <a:endParaRPr sz="1000"/>
          </a:p>
          <a:p>
            <a:pPr indent="0" lvl="0" marL="0" rtl="0" algn="l">
              <a:spcBef>
                <a:spcPts val="1200"/>
              </a:spcBef>
              <a:spcAft>
                <a:spcPts val="1200"/>
              </a:spcAft>
              <a:buNone/>
            </a:pPr>
            <a:r>
              <a:rPr lang="en" sz="1400"/>
              <a:t>This dataset was much smaller and when we applied it to a logistic regression model we had an accuracy of over 85% immediately. However, the model accomplished this by simply always guessing Theropoda because the dataset was so </a:t>
            </a:r>
            <a:r>
              <a:rPr lang="en" sz="1400"/>
              <a:t>imbalance.</a:t>
            </a:r>
            <a:endParaRPr sz="1400"/>
          </a:p>
        </p:txBody>
      </p:sp>
      <p:sp>
        <p:nvSpPr>
          <p:cNvPr id="288" name="Google Shape;288;p25"/>
          <p:cNvSpPr/>
          <p:nvPr/>
        </p:nvSpPr>
        <p:spPr>
          <a:xfrm rot="2404575">
            <a:off x="8627028" y="2329866"/>
            <a:ext cx="869982" cy="718602"/>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rot="4043264">
            <a:off x="7354460" y="4562814"/>
            <a:ext cx="869977" cy="718823"/>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2410100" y="4691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95" name="Google Shape;295;p26"/>
          <p:cNvPicPr preferRelativeResize="0"/>
          <p:nvPr/>
        </p:nvPicPr>
        <p:blipFill>
          <a:blip r:embed="rId3">
            <a:alphaModFix/>
          </a:blip>
          <a:stretch>
            <a:fillRect/>
          </a:stretch>
        </p:blipFill>
        <p:spPr>
          <a:xfrm>
            <a:off x="0" y="0"/>
            <a:ext cx="9144002"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5752750" y="575950"/>
            <a:ext cx="2969100" cy="635400"/>
          </a:xfrm>
          <a:prstGeom prst="rect">
            <a:avLst/>
          </a:prstGeom>
          <a:solidFill>
            <a:srgbClr val="F9CB9C"/>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Before and After</a:t>
            </a:r>
            <a:endParaRPr/>
          </a:p>
        </p:txBody>
      </p:sp>
      <p:sp>
        <p:nvSpPr>
          <p:cNvPr id="301" name="Google Shape;301;p27"/>
          <p:cNvSpPr txBox="1"/>
          <p:nvPr>
            <p:ph idx="1" type="body"/>
          </p:nvPr>
        </p:nvSpPr>
        <p:spPr>
          <a:xfrm>
            <a:off x="5762707" y="1595775"/>
            <a:ext cx="2969100" cy="3002400"/>
          </a:xfrm>
          <a:prstGeom prst="rect">
            <a:avLst/>
          </a:prstGeom>
          <a:solidFill>
            <a:srgbClr val="F9CB9C"/>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t>Our new dataset expands the </a:t>
            </a:r>
            <a:r>
              <a:rPr lang="en"/>
              <a:t>geographic</a:t>
            </a:r>
            <a:r>
              <a:rPr lang="en"/>
              <a:t> range of the data, narrowed the age range of the specimens, and looked at higher </a:t>
            </a:r>
            <a:r>
              <a:rPr lang="en"/>
              <a:t>taxonomic levels in inject more specimens and better balance the dataset overall.</a:t>
            </a:r>
            <a:endParaRPr/>
          </a:p>
        </p:txBody>
      </p:sp>
      <p:pic>
        <p:nvPicPr>
          <p:cNvPr id="302" name="Google Shape;302;p27"/>
          <p:cNvPicPr preferRelativeResize="0"/>
          <p:nvPr/>
        </p:nvPicPr>
        <p:blipFill>
          <a:blip r:embed="rId3">
            <a:alphaModFix/>
          </a:blip>
          <a:stretch>
            <a:fillRect/>
          </a:stretch>
        </p:blipFill>
        <p:spPr>
          <a:xfrm>
            <a:off x="0" y="429900"/>
            <a:ext cx="5713175" cy="4283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8" name="Google Shape;308;p2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9" name="Google Shape;309;p28"/>
          <p:cNvPicPr preferRelativeResize="0"/>
          <p:nvPr/>
        </p:nvPicPr>
        <p:blipFill>
          <a:blip r:embed="rId3">
            <a:alphaModFix/>
          </a:blip>
          <a:stretch>
            <a:fillRect/>
          </a:stretch>
        </p:blipFill>
        <p:spPr>
          <a:xfrm>
            <a:off x="0" y="479875"/>
            <a:ext cx="9615924" cy="4183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3" name="Shape 313"/>
        <p:cNvGrpSpPr/>
        <p:nvPr/>
      </p:nvGrpSpPr>
      <p:grpSpPr>
        <a:xfrm>
          <a:off x="0" y="0"/>
          <a:ext cx="0" cy="0"/>
          <a:chOff x="0" y="0"/>
          <a:chExt cx="0" cy="0"/>
        </a:xfrm>
      </p:grpSpPr>
      <p:sp>
        <p:nvSpPr>
          <p:cNvPr id="314" name="Google Shape;314;p29"/>
          <p:cNvSpPr txBox="1"/>
          <p:nvPr>
            <p:ph type="title"/>
          </p:nvPr>
        </p:nvSpPr>
        <p:spPr>
          <a:xfrm>
            <a:off x="2454850" y="-36900"/>
            <a:ext cx="6263400" cy="635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Model History and Performance</a:t>
            </a:r>
            <a:endParaRPr>
              <a:solidFill>
                <a:schemeClr val="lt1"/>
              </a:solidFill>
            </a:endParaRPr>
          </a:p>
        </p:txBody>
      </p:sp>
      <p:sp>
        <p:nvSpPr>
          <p:cNvPr id="315" name="Google Shape;315;p29"/>
          <p:cNvSpPr txBox="1"/>
          <p:nvPr>
            <p:ph idx="1" type="body"/>
          </p:nvPr>
        </p:nvSpPr>
        <p:spPr>
          <a:xfrm>
            <a:off x="81902" y="1298575"/>
            <a:ext cx="2318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6" name="Google Shape;316;p29"/>
          <p:cNvPicPr preferRelativeResize="0"/>
          <p:nvPr/>
        </p:nvPicPr>
        <p:blipFill>
          <a:blip r:embed="rId3">
            <a:alphaModFix/>
          </a:blip>
          <a:stretch>
            <a:fillRect/>
          </a:stretch>
        </p:blipFill>
        <p:spPr>
          <a:xfrm>
            <a:off x="167875" y="552175"/>
            <a:ext cx="8765174" cy="447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p:nvPr/>
        </p:nvSpPr>
        <p:spPr>
          <a:xfrm rot="687001">
            <a:off x="943602" y="1224757"/>
            <a:ext cx="625652" cy="594922"/>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rot="-6270869">
            <a:off x="-258410" y="1089817"/>
            <a:ext cx="400998" cy="291209"/>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rot="-2372072">
            <a:off x="1554501" y="470478"/>
            <a:ext cx="389761" cy="392282"/>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rot="-4869173">
            <a:off x="149579" y="1665043"/>
            <a:ext cx="427183" cy="364598"/>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rot="963410">
            <a:off x="1841742" y="1176813"/>
            <a:ext cx="635596" cy="585946"/>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rot="-2370314">
            <a:off x="639652" y="2046892"/>
            <a:ext cx="571564" cy="639823"/>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rot="181212">
            <a:off x="1441001" y="2028156"/>
            <a:ext cx="1708173" cy="1674322"/>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rot="-5389249">
            <a:off x="330322" y="91207"/>
            <a:ext cx="383702" cy="306707"/>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rot="-3682434">
            <a:off x="1314953" y="-86408"/>
            <a:ext cx="350663" cy="332405"/>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rot="-756702">
            <a:off x="635226" y="680066"/>
            <a:ext cx="427310" cy="364335"/>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rot="687001">
            <a:off x="6943239" y="2012482"/>
            <a:ext cx="625652" cy="594922"/>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rot="-6270869">
            <a:off x="5741228" y="1877542"/>
            <a:ext cx="400998" cy="291209"/>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rot="-2372072">
            <a:off x="7554138" y="1258203"/>
            <a:ext cx="389761" cy="392282"/>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rot="-4869173">
            <a:off x="6149216" y="2452768"/>
            <a:ext cx="427183" cy="364598"/>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rot="963410">
            <a:off x="7841380" y="1964538"/>
            <a:ext cx="635596" cy="585946"/>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rot="-2370314">
            <a:off x="6639290" y="2834617"/>
            <a:ext cx="571564" cy="639823"/>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rot="181212">
            <a:off x="7440638" y="2815881"/>
            <a:ext cx="1708173" cy="1674322"/>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rot="-5389249">
            <a:off x="6329959" y="878932"/>
            <a:ext cx="383702" cy="306707"/>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rot="-3682434">
            <a:off x="7314590" y="701317"/>
            <a:ext cx="350663" cy="332405"/>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rot="-756702">
            <a:off x="6634864" y="1467791"/>
            <a:ext cx="427310" cy="364335"/>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42" name="Google Shape;342;p3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 the model is now it may still have some value to our target demographic as an avenue to engage in an initial assessment of an unidentified fossil specimen to develop theories or determine how an investigation should proceed. However the model is not definitive so it should not be used as a source to defend the classification of a fossil.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Retrospective and Improvements</a:t>
            </a:r>
            <a:endParaRPr/>
          </a:p>
        </p:txBody>
      </p:sp>
      <p:sp>
        <p:nvSpPr>
          <p:cNvPr id="348" name="Google Shape;348;p31"/>
          <p:cNvSpPr txBox="1"/>
          <p:nvPr>
            <p:ph idx="1" type="body"/>
          </p:nvPr>
        </p:nvSpPr>
        <p:spPr>
          <a:xfrm>
            <a:off x="2410100" y="1211350"/>
            <a:ext cx="6321600" cy="33867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Other considerations:</a:t>
            </a:r>
            <a:endParaRPr/>
          </a:p>
          <a:p>
            <a:pPr indent="0" lvl="0" marL="0" rtl="0" algn="l">
              <a:spcBef>
                <a:spcPts val="1200"/>
              </a:spcBef>
              <a:spcAft>
                <a:spcPts val="0"/>
              </a:spcAft>
              <a:buNone/>
            </a:pPr>
            <a:r>
              <a:rPr lang="en"/>
              <a:t>Finding and injecting more usable variables into the model to see if the addition </a:t>
            </a:r>
            <a:r>
              <a:rPr lang="en"/>
              <a:t>improves the model</a:t>
            </a:r>
            <a:endParaRPr/>
          </a:p>
          <a:p>
            <a:pPr indent="0" lvl="0" marL="0" rtl="0" algn="l">
              <a:spcBef>
                <a:spcPts val="1200"/>
              </a:spcBef>
              <a:spcAft>
                <a:spcPts val="0"/>
              </a:spcAft>
              <a:buNone/>
            </a:pPr>
            <a:r>
              <a:rPr lang="en"/>
              <a:t>Trying an algorithm to re-position geographic coordinates from their modern placement to where they would have been based on the estimated age adjusting for tectonic drift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Limitation:</a:t>
            </a:r>
            <a:endParaRPr/>
          </a:p>
          <a:p>
            <a:pPr indent="0" lvl="0" marL="0" rtl="0" algn="l">
              <a:spcBef>
                <a:spcPts val="1200"/>
              </a:spcBef>
              <a:spcAft>
                <a:spcPts val="1200"/>
              </a:spcAft>
              <a:buNone/>
            </a:pPr>
            <a:r>
              <a:rPr lang="en"/>
              <a:t>Data involving the measurements of fossils did not have proper join parameters with our other data, the dataset was smaller and far more incomplete with fewer specimens, not many full skeletons of specimens and not multiple complete skeletons of the same species which would limit the model in identifying patterns.</a:t>
            </a:r>
            <a:endParaRPr/>
          </a:p>
        </p:txBody>
      </p:sp>
      <p:pic>
        <p:nvPicPr>
          <p:cNvPr id="349" name="Google Shape;349;p31"/>
          <p:cNvPicPr preferRelativeResize="0"/>
          <p:nvPr/>
        </p:nvPicPr>
        <p:blipFill>
          <a:blip r:embed="rId3">
            <a:alphaModFix/>
          </a:blip>
          <a:stretch>
            <a:fillRect/>
          </a:stretch>
        </p:blipFill>
        <p:spPr>
          <a:xfrm>
            <a:off x="0" y="1912263"/>
            <a:ext cx="2344826" cy="1318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Purpose </a:t>
            </a:r>
            <a:endParaRPr/>
          </a:p>
        </p:txBody>
      </p:sp>
      <p:sp>
        <p:nvSpPr>
          <p:cNvPr id="79" name="Google Shape;79;p1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use a </a:t>
            </a:r>
            <a:r>
              <a:rPr lang="en">
                <a:solidFill>
                  <a:srgbClr val="1D1C1D"/>
                </a:solidFill>
              </a:rPr>
              <a:t>Paleobiology Database to create a machine learning model that would be capable of classifying which Taxonomic group a fossil may belong to based on the geographic and geological data of the site a specimen was found at. This model would be intended to assist researchers with making better predictions on types of unidentified fossils. Allowing them to narrow the range of possible groups a fossil may belong to if other observable data is absent.</a:t>
            </a:r>
            <a:endParaRPr/>
          </a:p>
        </p:txBody>
      </p:sp>
      <p:sp>
        <p:nvSpPr>
          <p:cNvPr id="80" name="Google Shape;80;p14"/>
          <p:cNvSpPr txBox="1"/>
          <p:nvPr/>
        </p:nvSpPr>
        <p:spPr>
          <a:xfrm rot="-5400000">
            <a:off x="-1661525" y="1855950"/>
            <a:ext cx="5583300" cy="1431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100">
              <a:latin typeface="Lato"/>
              <a:ea typeface="Lato"/>
              <a:cs typeface="Lato"/>
              <a:sym typeface="Lato"/>
            </a:endParaRPr>
          </a:p>
        </p:txBody>
      </p:sp>
      <p:pic>
        <p:nvPicPr>
          <p:cNvPr id="81" name="Google Shape;81;p14"/>
          <p:cNvPicPr preferRelativeResize="0"/>
          <p:nvPr/>
        </p:nvPicPr>
        <p:blipFill>
          <a:blip r:embed="rId3">
            <a:alphaModFix/>
          </a:blip>
          <a:stretch>
            <a:fillRect/>
          </a:stretch>
        </p:blipFill>
        <p:spPr>
          <a:xfrm>
            <a:off x="2" y="1351350"/>
            <a:ext cx="2272851" cy="1287951"/>
          </a:xfrm>
          <a:prstGeom prst="rect">
            <a:avLst/>
          </a:prstGeom>
          <a:noFill/>
          <a:ln>
            <a:noFill/>
          </a:ln>
        </p:spPr>
      </p:pic>
      <p:pic>
        <p:nvPicPr>
          <p:cNvPr id="82" name="Google Shape;82;p14"/>
          <p:cNvPicPr preferRelativeResize="0"/>
          <p:nvPr/>
        </p:nvPicPr>
        <p:blipFill>
          <a:blip r:embed="rId4">
            <a:alphaModFix/>
          </a:blip>
          <a:stretch>
            <a:fillRect/>
          </a:stretch>
        </p:blipFill>
        <p:spPr>
          <a:xfrm>
            <a:off x="0" y="3189500"/>
            <a:ext cx="2272851" cy="11743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2"/>
          <p:cNvSpPr/>
          <p:nvPr/>
        </p:nvSpPr>
        <p:spPr>
          <a:xfrm>
            <a:off x="2400250" y="445825"/>
            <a:ext cx="6321600" cy="4268400"/>
          </a:xfrm>
          <a:prstGeom prst="roundRect">
            <a:avLst>
              <a:gd fmla="val 7999"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356" name="Google Shape;356;p32"/>
          <p:cNvSpPr txBox="1"/>
          <p:nvPr>
            <p:ph idx="1" type="body"/>
          </p:nvPr>
        </p:nvSpPr>
        <p:spPr>
          <a:xfrm>
            <a:off x="2270400" y="1050850"/>
            <a:ext cx="6451500" cy="9387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rPr b="1" lang="en" sz="1600"/>
              <a:t>Data</a:t>
            </a:r>
            <a:endParaRPr b="1" sz="1600"/>
          </a:p>
          <a:p>
            <a:pPr indent="0" lvl="0" marL="457200" rtl="0" algn="l">
              <a:lnSpc>
                <a:spcPct val="100000"/>
              </a:lnSpc>
              <a:spcBef>
                <a:spcPts val="0"/>
              </a:spcBef>
              <a:spcAft>
                <a:spcPts val="0"/>
              </a:spcAft>
              <a:buNone/>
            </a:pPr>
            <a:r>
              <a:t/>
            </a:r>
            <a:endParaRPr b="1" sz="800"/>
          </a:p>
          <a:p>
            <a:pPr indent="-304800" lvl="0" marL="457200" rtl="0" algn="l">
              <a:lnSpc>
                <a:spcPct val="100000"/>
              </a:lnSpc>
              <a:spcBef>
                <a:spcPts val="0"/>
              </a:spcBef>
              <a:spcAft>
                <a:spcPts val="0"/>
              </a:spcAft>
              <a:buSzPts val="1200"/>
              <a:buChar char="●"/>
            </a:pPr>
            <a:r>
              <a:rPr lang="en" sz="1200"/>
              <a:t>The Paleobiology Database. (n.d.). https://paleobiodb.org/#/</a:t>
            </a:r>
            <a:r>
              <a:rPr lang="en" sz="1200"/>
              <a:t> </a:t>
            </a:r>
            <a:endParaRPr sz="1200"/>
          </a:p>
        </p:txBody>
      </p:sp>
      <p:sp>
        <p:nvSpPr>
          <p:cNvPr id="357" name="Google Shape;357;p32"/>
          <p:cNvSpPr txBox="1"/>
          <p:nvPr>
            <p:ph idx="1" type="body"/>
          </p:nvPr>
        </p:nvSpPr>
        <p:spPr>
          <a:xfrm>
            <a:off x="2270400" y="1714525"/>
            <a:ext cx="6451500" cy="31236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1400"/>
              <a:t>Images in Presentation</a:t>
            </a:r>
            <a:endParaRPr b="1" sz="1400"/>
          </a:p>
          <a:p>
            <a:pPr indent="0" lvl="0" marL="457200" rtl="0" algn="l">
              <a:lnSpc>
                <a:spcPct val="100000"/>
              </a:lnSpc>
              <a:spcBef>
                <a:spcPts val="0"/>
              </a:spcBef>
              <a:spcAft>
                <a:spcPts val="0"/>
              </a:spcAft>
              <a:buNone/>
            </a:pPr>
            <a:r>
              <a:t/>
            </a:r>
            <a:endParaRPr b="1" sz="800"/>
          </a:p>
          <a:p>
            <a:pPr indent="-292100" lvl="0" marL="457200" rtl="0" algn="l">
              <a:lnSpc>
                <a:spcPct val="100000"/>
              </a:lnSpc>
              <a:spcBef>
                <a:spcPts val="0"/>
              </a:spcBef>
              <a:spcAft>
                <a:spcPts val="0"/>
              </a:spcAft>
              <a:buSzPts val="1000"/>
              <a:buFont typeface="Arial"/>
              <a:buChar char="●"/>
            </a:pPr>
            <a:r>
              <a:rPr i="1" lang="en" sz="1000">
                <a:latin typeface="Arial"/>
                <a:ea typeface="Arial"/>
                <a:cs typeface="Arial"/>
                <a:sym typeface="Arial"/>
              </a:rPr>
              <a:t>Allosaurus fossil cast</a:t>
            </a:r>
            <a:r>
              <a:rPr lang="en" sz="1000">
                <a:latin typeface="Arial"/>
                <a:ea typeface="Arial"/>
                <a:cs typeface="Arial"/>
                <a:sym typeface="Arial"/>
              </a:rPr>
              <a:t>. American Museum of Natural History. (n.d.). https://www.amnh.org/exhibitions/permanent/saurischian-dinosaurs/allosaurus </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i="1" lang="en" sz="1000">
                <a:latin typeface="Arial"/>
                <a:ea typeface="Arial"/>
                <a:cs typeface="Arial"/>
                <a:sym typeface="Arial"/>
              </a:rPr>
              <a:t>Dinosaur museum</a:t>
            </a:r>
            <a:r>
              <a:rPr lang="en" sz="1000">
                <a:latin typeface="Arial"/>
                <a:ea typeface="Arial"/>
                <a:cs typeface="Arial"/>
                <a:sym typeface="Arial"/>
              </a:rPr>
              <a:t>. Fukui Prefectural Dinosaur Museum - Fukui Travel. (n.d.). https://www.japan-guide.com/e/e6602.html </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a:latin typeface="Arial"/>
                <a:ea typeface="Arial"/>
                <a:cs typeface="Arial"/>
                <a:sym typeface="Arial"/>
              </a:rPr>
              <a:t>Earth Touch News Jon Tennant. (2015, November 3). </a:t>
            </a:r>
            <a:r>
              <a:rPr i="1" lang="en" sz="1000">
                <a:latin typeface="Arial"/>
                <a:ea typeface="Arial"/>
                <a:cs typeface="Arial"/>
                <a:sym typeface="Arial"/>
              </a:rPr>
              <a:t>Move over velociraptor, there’s a bigger, Badder Raptor in Town!</a:t>
            </a:r>
            <a:r>
              <a:rPr lang="en" sz="1000">
                <a:latin typeface="Arial"/>
                <a:ea typeface="Arial"/>
                <a:cs typeface="Arial"/>
                <a:sym typeface="Arial"/>
              </a:rPr>
              <a:t> Earth Touch News Network. https://www.earthtouchnews.com/discoveries/fossils/move-over-velociraptor-theres-a-bigger-badder-raptor-in-town/ </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a:latin typeface="Arial"/>
                <a:ea typeface="Arial"/>
                <a:cs typeface="Arial"/>
                <a:sym typeface="Arial"/>
              </a:rPr>
              <a:t>Funnell, R. (2022, July 27). </a:t>
            </a:r>
            <a:r>
              <a:rPr i="1" lang="en" sz="1000">
                <a:latin typeface="Arial"/>
                <a:ea typeface="Arial"/>
                <a:cs typeface="Arial"/>
                <a:sym typeface="Arial"/>
              </a:rPr>
              <a:t>Earliest armored dinosaur from Asia discovered, and it’s a hella punk</a:t>
            </a:r>
            <a:r>
              <a:rPr lang="en" sz="1000">
                <a:latin typeface="Arial"/>
                <a:ea typeface="Arial"/>
                <a:cs typeface="Arial"/>
                <a:sym typeface="Arial"/>
              </a:rPr>
              <a:t>. IFLScience. https://www.iflscience.com/earliest-armored-dinosaur-from-asia-discovered-and-its-a-hella-punk-62965 </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i="1" lang="en" sz="1000">
                <a:latin typeface="Arial"/>
                <a:ea typeface="Arial"/>
                <a:cs typeface="Arial"/>
                <a:sym typeface="Arial"/>
              </a:rPr>
              <a:t>Stegosaurus fossil skeleton</a:t>
            </a:r>
            <a:r>
              <a:rPr lang="en" sz="1000">
                <a:latin typeface="Arial"/>
                <a:ea typeface="Arial"/>
                <a:cs typeface="Arial"/>
                <a:sym typeface="Arial"/>
              </a:rPr>
              <a:t>. American Museum of Natural History. (n.d.-b). https://www.amnh.org/exhibitions/permanent/ornithischian-dinosaurs/stegosaurus </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a:latin typeface="Arial"/>
                <a:ea typeface="Arial"/>
                <a:cs typeface="Arial"/>
                <a:sym typeface="Arial"/>
              </a:rPr>
              <a:t>NicoleJiang. (n.d.). </a:t>
            </a:r>
            <a:r>
              <a:rPr i="1" lang="en" sz="1000">
                <a:latin typeface="Arial"/>
                <a:ea typeface="Arial"/>
                <a:cs typeface="Arial"/>
                <a:sym typeface="Arial"/>
              </a:rPr>
              <a:t>Fossil clipart images: Free download: PNG transparent background</a:t>
            </a:r>
            <a:r>
              <a:rPr lang="en" sz="1000">
                <a:latin typeface="Arial"/>
                <a:ea typeface="Arial"/>
                <a:cs typeface="Arial"/>
                <a:sym typeface="Arial"/>
              </a:rPr>
              <a:t>. Pngtree. </a:t>
            </a:r>
            <a:r>
              <a:rPr lang="en" sz="1000" u="sng">
                <a:solidFill>
                  <a:schemeClr val="hlink"/>
                </a:solidFill>
                <a:latin typeface="Arial"/>
                <a:ea typeface="Arial"/>
                <a:cs typeface="Arial"/>
                <a:sym typeface="Arial"/>
                <a:hlinkClick r:id="rId3"/>
              </a:rPr>
              <a:t>https://pngtree.com/so/fossil-clipart</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i="1" lang="en" sz="1000">
                <a:latin typeface="Arial"/>
                <a:ea typeface="Arial"/>
                <a:cs typeface="Arial"/>
                <a:sym typeface="Arial"/>
              </a:rPr>
              <a:t>Fall Tree Clipart</a:t>
            </a:r>
            <a:r>
              <a:rPr lang="en" sz="1000">
                <a:latin typeface="Arial"/>
                <a:ea typeface="Arial"/>
                <a:cs typeface="Arial"/>
                <a:sym typeface="Arial"/>
              </a:rPr>
              <a:t>. OpenClipart https://creazilla.com/nodes/20843-fall-tree-clipart</a:t>
            </a:r>
            <a:endParaRPr sz="1000">
              <a:latin typeface="Arial"/>
              <a:ea typeface="Arial"/>
              <a:cs typeface="Arial"/>
              <a:sym typeface="Arial"/>
            </a:endParaRPr>
          </a:p>
          <a:p>
            <a:pPr indent="0" lvl="0" marL="457200" rtl="0" algn="l">
              <a:lnSpc>
                <a:spcPct val="100000"/>
              </a:lnSpc>
              <a:spcBef>
                <a:spcPts val="0"/>
              </a:spcBef>
              <a:spcAft>
                <a:spcPts val="0"/>
              </a:spcAft>
              <a:buNone/>
            </a:pPr>
            <a:r>
              <a:t/>
            </a:r>
            <a:endParaRPr b="1" sz="1400"/>
          </a:p>
        </p:txBody>
      </p:sp>
      <p:pic>
        <p:nvPicPr>
          <p:cNvPr id="358" name="Google Shape;358;p32"/>
          <p:cNvPicPr preferRelativeResize="0"/>
          <p:nvPr/>
        </p:nvPicPr>
        <p:blipFill>
          <a:blip r:embed="rId4">
            <a:alphaModFix/>
          </a:blip>
          <a:stretch>
            <a:fillRect/>
          </a:stretch>
        </p:blipFill>
        <p:spPr>
          <a:xfrm rot="-1762766">
            <a:off x="223450" y="25300"/>
            <a:ext cx="1234601" cy="1234601"/>
          </a:xfrm>
          <a:prstGeom prst="rect">
            <a:avLst/>
          </a:prstGeom>
          <a:noFill/>
          <a:ln>
            <a:noFill/>
          </a:ln>
        </p:spPr>
      </p:pic>
      <p:pic>
        <p:nvPicPr>
          <p:cNvPr id="359" name="Google Shape;359;p32"/>
          <p:cNvPicPr preferRelativeResize="0"/>
          <p:nvPr/>
        </p:nvPicPr>
        <p:blipFill>
          <a:blip r:embed="rId5">
            <a:alphaModFix/>
          </a:blip>
          <a:stretch>
            <a:fillRect/>
          </a:stretch>
        </p:blipFill>
        <p:spPr>
          <a:xfrm rot="862938">
            <a:off x="958450" y="1352500"/>
            <a:ext cx="1300650" cy="1300650"/>
          </a:xfrm>
          <a:prstGeom prst="rect">
            <a:avLst/>
          </a:prstGeom>
          <a:noFill/>
          <a:ln>
            <a:noFill/>
          </a:ln>
        </p:spPr>
      </p:pic>
      <p:pic>
        <p:nvPicPr>
          <p:cNvPr id="360" name="Google Shape;360;p32"/>
          <p:cNvPicPr preferRelativeResize="0"/>
          <p:nvPr/>
        </p:nvPicPr>
        <p:blipFill>
          <a:blip r:embed="rId6">
            <a:alphaModFix/>
          </a:blip>
          <a:stretch>
            <a:fillRect/>
          </a:stretch>
        </p:blipFill>
        <p:spPr>
          <a:xfrm rot="-608248">
            <a:off x="104475" y="2676226"/>
            <a:ext cx="1302600" cy="1302600"/>
          </a:xfrm>
          <a:prstGeom prst="rect">
            <a:avLst/>
          </a:prstGeom>
          <a:noFill/>
          <a:ln>
            <a:noFill/>
          </a:ln>
        </p:spPr>
      </p:pic>
      <p:pic>
        <p:nvPicPr>
          <p:cNvPr id="361" name="Google Shape;361;p32"/>
          <p:cNvPicPr preferRelativeResize="0"/>
          <p:nvPr/>
        </p:nvPicPr>
        <p:blipFill>
          <a:blip r:embed="rId7">
            <a:alphaModFix/>
          </a:blip>
          <a:stretch>
            <a:fillRect/>
          </a:stretch>
        </p:blipFill>
        <p:spPr>
          <a:xfrm rot="7119832">
            <a:off x="701775" y="4142250"/>
            <a:ext cx="1159499" cy="1159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sp>
        <p:nvSpPr>
          <p:cNvPr id="87" name="Google Shape;87;p15"/>
          <p:cNvSpPr txBox="1"/>
          <p:nvPr>
            <p:ph type="title"/>
          </p:nvPr>
        </p:nvSpPr>
        <p:spPr>
          <a:xfrm>
            <a:off x="5104500" y="609000"/>
            <a:ext cx="40395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 name="Google Shape;88;p1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5"/>
          <p:cNvPicPr preferRelativeResize="0"/>
          <p:nvPr/>
        </p:nvPicPr>
        <p:blipFill>
          <a:blip r:embed="rId3">
            <a:alphaModFix/>
          </a:blip>
          <a:stretch>
            <a:fillRect/>
          </a:stretch>
        </p:blipFill>
        <p:spPr>
          <a:xfrm>
            <a:off x="2245589" y="-28875"/>
            <a:ext cx="6898411" cy="5172374"/>
          </a:xfrm>
          <a:prstGeom prst="rect">
            <a:avLst/>
          </a:prstGeom>
          <a:noFill/>
          <a:ln>
            <a:noFill/>
          </a:ln>
        </p:spPr>
      </p:pic>
      <p:sp>
        <p:nvSpPr>
          <p:cNvPr id="90" name="Google Shape;90;p15"/>
          <p:cNvSpPr txBox="1"/>
          <p:nvPr/>
        </p:nvSpPr>
        <p:spPr>
          <a:xfrm rot="-5400000">
            <a:off x="-2156900" y="1917525"/>
            <a:ext cx="5415900" cy="1250700"/>
          </a:xfrm>
          <a:prstGeom prst="rect">
            <a:avLst/>
          </a:prstGeom>
          <a:solidFill>
            <a:schemeClr val="dk1"/>
          </a:solidFill>
          <a:ln cap="flat" cmpd="sng" w="76200">
            <a:solidFill>
              <a:srgbClr val="FCE5C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rgbClr val="FCE5CD"/>
              </a:solidFill>
              <a:latin typeface="Lato"/>
              <a:ea typeface="Lato"/>
              <a:cs typeface="Lato"/>
              <a:sym typeface="Lato"/>
            </a:endParaRPr>
          </a:p>
          <a:p>
            <a:pPr indent="0" lvl="0" marL="0" rtl="0" algn="l">
              <a:spcBef>
                <a:spcPts val="0"/>
              </a:spcBef>
              <a:spcAft>
                <a:spcPts val="0"/>
              </a:spcAft>
              <a:buNone/>
            </a:pPr>
            <a:r>
              <a:rPr b="1" lang="en" sz="3900">
                <a:solidFill>
                  <a:srgbClr val="FCE5CD"/>
                </a:solidFill>
                <a:latin typeface="Lato"/>
                <a:ea typeface="Lato"/>
                <a:cs typeface="Lato"/>
                <a:sym typeface="Lato"/>
              </a:rPr>
              <a:t>  Visualizing   our   Data</a:t>
            </a:r>
            <a:endParaRPr b="1" sz="3900">
              <a:solidFill>
                <a:srgbClr val="FCE5CD"/>
              </a:solidFill>
              <a:latin typeface="Lato"/>
              <a:ea typeface="Lato"/>
              <a:cs typeface="Lato"/>
              <a:sym typeface="Lato"/>
            </a:endParaRPr>
          </a:p>
          <a:p>
            <a:pPr indent="0" lvl="0" marL="0" rtl="0" algn="l">
              <a:spcBef>
                <a:spcPts val="0"/>
              </a:spcBef>
              <a:spcAft>
                <a:spcPts val="0"/>
              </a:spcAft>
              <a:buNone/>
            </a:pPr>
            <a:r>
              <a:rPr b="1" lang="en" sz="1300">
                <a:solidFill>
                  <a:srgbClr val="FCE5CD"/>
                </a:solidFill>
                <a:latin typeface="Lato"/>
                <a:ea typeface="Lato"/>
                <a:cs typeface="Lato"/>
                <a:sym typeface="Lato"/>
              </a:rPr>
              <a:t> </a:t>
            </a:r>
            <a:endParaRPr b="1" sz="1300">
              <a:solidFill>
                <a:srgbClr val="FCE5CD"/>
              </a:solidFill>
              <a:latin typeface="Lato"/>
              <a:ea typeface="Lato"/>
              <a:cs typeface="Lato"/>
              <a:sym typeface="Lato"/>
            </a:endParaRPr>
          </a:p>
          <a:p>
            <a:pPr indent="0" lvl="0" marL="0" rtl="0" algn="l">
              <a:spcBef>
                <a:spcPts val="0"/>
              </a:spcBef>
              <a:spcAft>
                <a:spcPts val="0"/>
              </a:spcAft>
              <a:buNone/>
            </a:pPr>
            <a:r>
              <a:t/>
            </a:r>
            <a:endParaRPr b="1" sz="100">
              <a:solidFill>
                <a:srgbClr val="FCE5CD"/>
              </a:solidFill>
              <a:latin typeface="Lato"/>
              <a:ea typeface="Lato"/>
              <a:cs typeface="Lato"/>
              <a:sym typeface="Lato"/>
            </a:endParaRPr>
          </a:p>
        </p:txBody>
      </p:sp>
      <p:pic>
        <p:nvPicPr>
          <p:cNvPr id="91" name="Google Shape;91;p15"/>
          <p:cNvPicPr preferRelativeResize="0"/>
          <p:nvPr/>
        </p:nvPicPr>
        <p:blipFill>
          <a:blip r:embed="rId4">
            <a:alphaModFix/>
          </a:blip>
          <a:stretch>
            <a:fillRect/>
          </a:stretch>
        </p:blipFill>
        <p:spPr>
          <a:xfrm>
            <a:off x="7232300" y="57800"/>
            <a:ext cx="2292526" cy="1289776"/>
          </a:xfrm>
          <a:prstGeom prst="rect">
            <a:avLst/>
          </a:prstGeom>
          <a:noFill/>
          <a:ln>
            <a:noFill/>
          </a:ln>
        </p:spPr>
      </p:pic>
      <p:pic>
        <p:nvPicPr>
          <p:cNvPr id="92" name="Google Shape;92;p15"/>
          <p:cNvPicPr preferRelativeResize="0"/>
          <p:nvPr/>
        </p:nvPicPr>
        <p:blipFill>
          <a:blip r:embed="rId5">
            <a:alphaModFix/>
          </a:blip>
          <a:stretch>
            <a:fillRect/>
          </a:stretch>
        </p:blipFill>
        <p:spPr>
          <a:xfrm flipH="1">
            <a:off x="7232301" y="1413625"/>
            <a:ext cx="2080499" cy="120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2400250" y="575950"/>
            <a:ext cx="6321600" cy="6354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Our Variables</a:t>
            </a:r>
            <a:endParaRPr>
              <a:solidFill>
                <a:schemeClr val="lt1"/>
              </a:solidFill>
            </a:endParaRPr>
          </a:p>
        </p:txBody>
      </p:sp>
      <p:sp>
        <p:nvSpPr>
          <p:cNvPr id="98" name="Google Shape;98;p16"/>
          <p:cNvSpPr txBox="1"/>
          <p:nvPr>
            <p:ph idx="1" type="body"/>
          </p:nvPr>
        </p:nvSpPr>
        <p:spPr>
          <a:xfrm>
            <a:off x="2410112" y="1595776"/>
            <a:ext cx="6321600" cy="3002400"/>
          </a:xfrm>
          <a:prstGeom prst="rect">
            <a:avLst/>
          </a:prstGeom>
          <a:solidFill>
            <a:schemeClr val="accent6"/>
          </a:solidFill>
        </p:spPr>
        <p:txBody>
          <a:bodyPr anchorCtr="0" anchor="t" bIns="91425" lIns="91425" spcFirstLastPara="1" rIns="91425" wrap="square" tIns="91425">
            <a:normAutofit/>
          </a:bodyPr>
          <a:lstStyle/>
          <a:p>
            <a:pPr indent="0" lvl="0" marL="0" rtl="0" algn="l">
              <a:spcBef>
                <a:spcPts val="0"/>
              </a:spcBef>
              <a:spcAft>
                <a:spcPts val="0"/>
              </a:spcAft>
              <a:buNone/>
            </a:pPr>
            <a:r>
              <a:t/>
            </a:r>
            <a:endParaRPr sz="100"/>
          </a:p>
          <a:p>
            <a:pPr indent="-342900" lvl="0" marL="457200" rtl="0" algn="l">
              <a:spcBef>
                <a:spcPts val="1200"/>
              </a:spcBef>
              <a:spcAft>
                <a:spcPts val="0"/>
              </a:spcAft>
              <a:buSzPts val="1800"/>
              <a:buChar char="●"/>
            </a:pPr>
            <a:r>
              <a:rPr lang="en"/>
              <a:t>Geographic Coordinates (Latitude, Longitude) of where a specimen was found</a:t>
            </a:r>
            <a:endParaRPr/>
          </a:p>
          <a:p>
            <a:pPr indent="-342900" lvl="0" marL="457200" rtl="0" algn="l">
              <a:spcBef>
                <a:spcPts val="0"/>
              </a:spcBef>
              <a:spcAft>
                <a:spcPts val="0"/>
              </a:spcAft>
              <a:buSzPts val="1800"/>
              <a:buChar char="●"/>
            </a:pPr>
            <a:r>
              <a:rPr lang="en"/>
              <a:t>Lithology of the sedimentary layer the fossil was found in</a:t>
            </a:r>
            <a:endParaRPr/>
          </a:p>
          <a:p>
            <a:pPr indent="-317500" lvl="1" marL="914400" rtl="0" algn="l">
              <a:spcBef>
                <a:spcPts val="0"/>
              </a:spcBef>
              <a:spcAft>
                <a:spcPts val="0"/>
              </a:spcAft>
              <a:buSzPts val="1400"/>
              <a:buChar char="○"/>
            </a:pPr>
            <a:r>
              <a:rPr lang="en"/>
              <a:t>(Sandstone, slate, etc.)</a:t>
            </a:r>
            <a:endParaRPr/>
          </a:p>
          <a:p>
            <a:pPr indent="-342900" lvl="0" marL="457200" rtl="0" algn="l">
              <a:spcBef>
                <a:spcPts val="0"/>
              </a:spcBef>
              <a:spcAft>
                <a:spcPts val="0"/>
              </a:spcAft>
              <a:buSzPts val="1800"/>
              <a:buChar char="●"/>
            </a:pPr>
            <a:r>
              <a:rPr lang="en"/>
              <a:t>Estimated age of the sedimentary layer in Millions of Years Ago and the corresponding geologic time period</a:t>
            </a:r>
            <a:endParaRPr/>
          </a:p>
          <a:p>
            <a:pPr indent="-342900" lvl="0" marL="457200" rtl="0" algn="l">
              <a:spcBef>
                <a:spcPts val="0"/>
              </a:spcBef>
              <a:spcAft>
                <a:spcPts val="0"/>
              </a:spcAft>
              <a:buSzPts val="1800"/>
              <a:buChar char="●"/>
            </a:pPr>
            <a:r>
              <a:rPr lang="en"/>
              <a:t>Paleoenvironment of the sedimentary layer</a:t>
            </a:r>
            <a:endParaRPr/>
          </a:p>
          <a:p>
            <a:pPr indent="-317500" lvl="1" marL="914400" rtl="0" algn="l">
              <a:spcBef>
                <a:spcPts val="0"/>
              </a:spcBef>
              <a:spcAft>
                <a:spcPts val="0"/>
              </a:spcAft>
              <a:buSzPts val="1400"/>
              <a:buChar char="○"/>
            </a:pPr>
            <a:r>
              <a:rPr lang="en"/>
              <a:t>(terrestrial, aquatic, marine, riverbed, lake, etc)</a:t>
            </a:r>
            <a:endParaRPr/>
          </a:p>
        </p:txBody>
      </p:sp>
      <p:sp>
        <p:nvSpPr>
          <p:cNvPr id="99" name="Google Shape;99;p16"/>
          <p:cNvSpPr txBox="1"/>
          <p:nvPr/>
        </p:nvSpPr>
        <p:spPr>
          <a:xfrm>
            <a:off x="189125" y="575950"/>
            <a:ext cx="20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00" name="Google Shape;100;p16"/>
          <p:cNvSpPr/>
          <p:nvPr/>
        </p:nvSpPr>
        <p:spPr>
          <a:xfrm rot="-8999550">
            <a:off x="474759" y="1664604"/>
            <a:ext cx="487090" cy="463461"/>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rot="5644901">
            <a:off x="1461267" y="2320149"/>
            <a:ext cx="311891" cy="227029"/>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rot="9542383">
            <a:off x="-9674" y="2252942"/>
            <a:ext cx="303589" cy="305414"/>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7048025">
            <a:off x="1292101" y="1736044"/>
            <a:ext cx="332366" cy="283599"/>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8720795">
            <a:off x="-208888" y="1482504"/>
            <a:ext cx="494890" cy="456557"/>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9541410">
            <a:off x="949619" y="1105667"/>
            <a:ext cx="444991" cy="498499"/>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rot="-9504011">
            <a:off x="-380256" y="-4668"/>
            <a:ext cx="1329995" cy="1303731"/>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6524656">
            <a:off x="793869" y="2902090"/>
            <a:ext cx="298745" cy="239040"/>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rot="8230822">
            <a:off x="51160" y="2774067"/>
            <a:ext cx="273212" cy="258575"/>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10445951">
            <a:off x="688931" y="2343365"/>
            <a:ext cx="332663" cy="283271"/>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2400250" y="575950"/>
            <a:ext cx="6321600" cy="6354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Machine Learning</a:t>
            </a:r>
            <a:endParaRPr/>
          </a:p>
        </p:txBody>
      </p:sp>
      <p:sp>
        <p:nvSpPr>
          <p:cNvPr id="115" name="Google Shape;115;p17"/>
          <p:cNvSpPr txBox="1"/>
          <p:nvPr>
            <p:ph idx="1" type="body"/>
          </p:nvPr>
        </p:nvSpPr>
        <p:spPr>
          <a:xfrm>
            <a:off x="2410112" y="1595776"/>
            <a:ext cx="6321600" cy="3002400"/>
          </a:xfrm>
          <a:prstGeom prst="rect">
            <a:avLst/>
          </a:prstGeom>
          <a:solidFill>
            <a:schemeClr val="accent6"/>
          </a:solidFill>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Building a binary classification model</a:t>
            </a:r>
            <a:endParaRPr/>
          </a:p>
          <a:p>
            <a:pPr indent="-317500" lvl="1" marL="914400" rtl="0" algn="l">
              <a:spcBef>
                <a:spcPts val="0"/>
              </a:spcBef>
              <a:spcAft>
                <a:spcPts val="0"/>
              </a:spcAft>
              <a:buSzPts val="1400"/>
              <a:buChar char="○"/>
            </a:pPr>
            <a:r>
              <a:rPr lang="en"/>
              <a:t>Predicting </a:t>
            </a:r>
            <a:r>
              <a:rPr lang="en"/>
              <a:t>taxonomic group</a:t>
            </a:r>
            <a:endParaRPr/>
          </a:p>
          <a:p>
            <a:pPr indent="-317500" lvl="1" marL="914400" rtl="0" algn="l">
              <a:spcBef>
                <a:spcPts val="0"/>
              </a:spcBef>
              <a:spcAft>
                <a:spcPts val="0"/>
              </a:spcAft>
              <a:buSzPts val="1400"/>
              <a:buChar char="○"/>
            </a:pPr>
            <a:r>
              <a:rPr lang="en"/>
              <a:t>0- Ornithischia or 1- Saurischia</a:t>
            </a:r>
            <a:endParaRPr/>
          </a:p>
          <a:p>
            <a:pPr indent="-342900" lvl="0" marL="457200" rtl="0" algn="l">
              <a:spcBef>
                <a:spcPts val="0"/>
              </a:spcBef>
              <a:spcAft>
                <a:spcPts val="0"/>
              </a:spcAft>
              <a:buSzPts val="1800"/>
              <a:buChar char="●"/>
            </a:pPr>
            <a:r>
              <a:rPr lang="en"/>
              <a:t>Multiple </a:t>
            </a:r>
            <a:r>
              <a:rPr lang="en"/>
              <a:t>input</a:t>
            </a:r>
            <a:r>
              <a:rPr lang="en"/>
              <a:t> dimensions with </a:t>
            </a:r>
            <a:r>
              <a:rPr lang="en"/>
              <a:t>categorical</a:t>
            </a:r>
            <a:r>
              <a:rPr lang="en"/>
              <a:t> columns</a:t>
            </a:r>
            <a:endParaRPr/>
          </a:p>
          <a:p>
            <a:pPr indent="-317500" lvl="1" marL="914400" rtl="0" algn="l">
              <a:spcBef>
                <a:spcPts val="0"/>
              </a:spcBef>
              <a:spcAft>
                <a:spcPts val="0"/>
              </a:spcAft>
              <a:buSzPts val="1400"/>
              <a:buChar char="○"/>
            </a:pPr>
            <a:r>
              <a:rPr lang="en"/>
              <a:t>Needed to encode these columns</a:t>
            </a:r>
            <a:endParaRPr/>
          </a:p>
          <a:p>
            <a:pPr indent="-317500" lvl="1" marL="914400" rtl="0" algn="l">
              <a:spcBef>
                <a:spcPts val="0"/>
              </a:spcBef>
              <a:spcAft>
                <a:spcPts val="0"/>
              </a:spcAft>
              <a:buSzPts val="1400"/>
              <a:buChar char="○"/>
            </a:pPr>
            <a:r>
              <a:rPr lang="en"/>
              <a:t>Tried OneHotEncoder and LabelEncoder</a:t>
            </a:r>
            <a:endParaRPr/>
          </a:p>
          <a:p>
            <a:pPr indent="-317500" lvl="1" marL="914400" rtl="0" algn="l">
              <a:spcBef>
                <a:spcPts val="0"/>
              </a:spcBef>
              <a:spcAft>
                <a:spcPts val="0"/>
              </a:spcAft>
              <a:buSzPts val="1400"/>
              <a:buChar char="○"/>
            </a:pPr>
            <a:r>
              <a:rPr lang="en"/>
              <a:t>Found LabelEncoder to be better optimized</a:t>
            </a:r>
            <a:endParaRPr/>
          </a:p>
          <a:p>
            <a:pPr indent="-342900" lvl="0" marL="457200" rtl="0" algn="l">
              <a:spcBef>
                <a:spcPts val="0"/>
              </a:spcBef>
              <a:spcAft>
                <a:spcPts val="0"/>
              </a:spcAft>
              <a:buSzPts val="1800"/>
              <a:buChar char="●"/>
            </a:pPr>
            <a:r>
              <a:rPr lang="en"/>
              <a:t>Tried multiple models</a:t>
            </a:r>
            <a:endParaRPr/>
          </a:p>
          <a:p>
            <a:pPr indent="-317500" lvl="1" marL="914400" rtl="0" algn="l">
              <a:spcBef>
                <a:spcPts val="0"/>
              </a:spcBef>
              <a:spcAft>
                <a:spcPts val="0"/>
              </a:spcAft>
              <a:buSzPts val="1400"/>
              <a:buChar char="○"/>
            </a:pPr>
            <a:r>
              <a:rPr lang="en"/>
              <a:t>Logistic Regression</a:t>
            </a:r>
            <a:endParaRPr/>
          </a:p>
          <a:p>
            <a:pPr indent="-317500" lvl="1" marL="914400" rtl="0" algn="l">
              <a:spcBef>
                <a:spcPts val="0"/>
              </a:spcBef>
              <a:spcAft>
                <a:spcPts val="0"/>
              </a:spcAft>
              <a:buSzPts val="1400"/>
              <a:buChar char="○"/>
            </a:pPr>
            <a:r>
              <a:rPr lang="en"/>
              <a:t>Decision Tree</a:t>
            </a:r>
            <a:endParaRPr/>
          </a:p>
          <a:p>
            <a:pPr indent="-317500" lvl="1" marL="914400" rtl="0" algn="l">
              <a:spcBef>
                <a:spcPts val="0"/>
              </a:spcBef>
              <a:spcAft>
                <a:spcPts val="0"/>
              </a:spcAft>
              <a:buSzPts val="1400"/>
              <a:buChar char="○"/>
            </a:pPr>
            <a:r>
              <a:rPr lang="en"/>
              <a:t>Neural Network</a:t>
            </a:r>
            <a:endParaRPr/>
          </a:p>
        </p:txBody>
      </p:sp>
      <p:sp>
        <p:nvSpPr>
          <p:cNvPr id="116" name="Google Shape;116;p17"/>
          <p:cNvSpPr/>
          <p:nvPr/>
        </p:nvSpPr>
        <p:spPr>
          <a:xfrm rot="5009293">
            <a:off x="1083895" y="3062351"/>
            <a:ext cx="486740" cy="463502"/>
          </a:xfrm>
          <a:prstGeom prst="round2DiagRect">
            <a:avLst>
              <a:gd fmla="val 47254" name="adj1"/>
              <a:gd fmla="val 31019"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rot="-1948018">
            <a:off x="1068169" y="2138569"/>
            <a:ext cx="311840" cy="227083"/>
          </a:xfrm>
          <a:prstGeom prst="teardrop">
            <a:avLst>
              <a:gd fmla="val 1799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rot="1949834">
            <a:off x="1927660" y="3301421"/>
            <a:ext cx="303764" cy="305543"/>
          </a:xfrm>
          <a:prstGeom prst="round2DiagRect">
            <a:avLst>
              <a:gd fmla="val 35538" name="adj1"/>
              <a:gd fmla="val 2742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rot="-545785">
            <a:off x="705813" y="2568769"/>
            <a:ext cx="332076" cy="283353"/>
          </a:xfrm>
          <a:prstGeom prst="round2DiagRect">
            <a:avLst>
              <a:gd fmla="val 35538" name="adj1"/>
              <a:gd fmla="val 2742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287464">
            <a:off x="1335259" y="3722669"/>
            <a:ext cx="494965" cy="456712"/>
          </a:xfrm>
          <a:prstGeom prst="round2DiagRect">
            <a:avLst>
              <a:gd fmla="val 50000" name="adj1"/>
              <a:gd fmla="val 2788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rot="1951295">
            <a:off x="399589" y="3002583"/>
            <a:ext cx="444740" cy="498498"/>
          </a:xfrm>
          <a:prstGeom prst="round2DiagRect">
            <a:avLst>
              <a:gd fmla="val 35538" name="adj1"/>
              <a:gd fmla="val 2742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rot="4504415">
            <a:off x="-83446" y="3734240"/>
            <a:ext cx="1330080" cy="1303635"/>
          </a:xfrm>
          <a:prstGeom prst="round2DiagRect">
            <a:avLst>
              <a:gd fmla="val 50000" name="adj1"/>
              <a:gd fmla="val 11569"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1070072">
            <a:off x="1948393" y="2324134"/>
            <a:ext cx="298757" cy="239303"/>
          </a:xfrm>
          <a:prstGeom prst="teardrop">
            <a:avLst>
              <a:gd fmla="val 1799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rot="638572">
            <a:off x="2315848" y="2991966"/>
            <a:ext cx="272894" cy="258517"/>
          </a:xfrm>
          <a:prstGeom prst="teardrop">
            <a:avLst>
              <a:gd fmla="val 1799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rot="3561849">
            <a:off x="1552565" y="2692229"/>
            <a:ext cx="332627" cy="283330"/>
          </a:xfrm>
          <a:prstGeom prst="round2DiagRect">
            <a:avLst>
              <a:gd fmla="val 35538" name="adj1"/>
              <a:gd fmla="val 2742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rot="5009293">
            <a:off x="856645" y="253326"/>
            <a:ext cx="486740" cy="463502"/>
          </a:xfrm>
          <a:prstGeom prst="round2DiagRect">
            <a:avLst>
              <a:gd fmla="val 47254" name="adj1"/>
              <a:gd fmla="val 31019"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rot="-1948018">
            <a:off x="840919" y="-670456"/>
            <a:ext cx="311840" cy="227083"/>
          </a:xfrm>
          <a:prstGeom prst="teardrop">
            <a:avLst>
              <a:gd fmla="val 1799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rot="1949834">
            <a:off x="1700410" y="492396"/>
            <a:ext cx="303764" cy="305543"/>
          </a:xfrm>
          <a:prstGeom prst="round2DiagRect">
            <a:avLst>
              <a:gd fmla="val 35538" name="adj1"/>
              <a:gd fmla="val 2742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rot="-545785">
            <a:off x="478563" y="-240256"/>
            <a:ext cx="332076" cy="283353"/>
          </a:xfrm>
          <a:prstGeom prst="round2DiagRect">
            <a:avLst>
              <a:gd fmla="val 35538" name="adj1"/>
              <a:gd fmla="val 2742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rot="5287464">
            <a:off x="1108009" y="913644"/>
            <a:ext cx="494965" cy="456712"/>
          </a:xfrm>
          <a:prstGeom prst="round2DiagRect">
            <a:avLst>
              <a:gd fmla="val 50000" name="adj1"/>
              <a:gd fmla="val 2788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rot="1951295">
            <a:off x="172339" y="193558"/>
            <a:ext cx="444740" cy="498498"/>
          </a:xfrm>
          <a:prstGeom prst="round2DiagRect">
            <a:avLst>
              <a:gd fmla="val 35538" name="adj1"/>
              <a:gd fmla="val 2742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rot="4504415">
            <a:off x="-310696" y="925215"/>
            <a:ext cx="1330080" cy="1303635"/>
          </a:xfrm>
          <a:prstGeom prst="round2DiagRect">
            <a:avLst>
              <a:gd fmla="val 50000" name="adj1"/>
              <a:gd fmla="val 11569"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rot="-1070072">
            <a:off x="1721143" y="-484891"/>
            <a:ext cx="298757" cy="239303"/>
          </a:xfrm>
          <a:prstGeom prst="teardrop">
            <a:avLst>
              <a:gd fmla="val 1799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rot="638572">
            <a:off x="2088598" y="182941"/>
            <a:ext cx="272894" cy="258517"/>
          </a:xfrm>
          <a:prstGeom prst="teardrop">
            <a:avLst>
              <a:gd fmla="val 1799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rot="3561849">
            <a:off x="1325315" y="-116796"/>
            <a:ext cx="332627" cy="283330"/>
          </a:xfrm>
          <a:prstGeom prst="round2DiagRect">
            <a:avLst>
              <a:gd fmla="val 35538" name="adj1"/>
              <a:gd fmla="val 2742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ph type="title"/>
          </p:nvPr>
        </p:nvSpPr>
        <p:spPr>
          <a:xfrm>
            <a:off x="2400250" y="575950"/>
            <a:ext cx="6321600" cy="6354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Neural Network</a:t>
            </a:r>
            <a:endParaRPr/>
          </a:p>
        </p:txBody>
      </p:sp>
      <p:sp>
        <p:nvSpPr>
          <p:cNvPr id="141" name="Google Shape;141;p18"/>
          <p:cNvSpPr txBox="1"/>
          <p:nvPr>
            <p:ph idx="1" type="body"/>
          </p:nvPr>
        </p:nvSpPr>
        <p:spPr>
          <a:xfrm>
            <a:off x="2410112" y="1595776"/>
            <a:ext cx="6321600" cy="3002400"/>
          </a:xfrm>
          <a:prstGeom prst="rect">
            <a:avLst/>
          </a:prstGeom>
          <a:solidFill>
            <a:schemeClr val="accent6"/>
          </a:solidFill>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primary model we developed was a neural network</a:t>
            </a:r>
            <a:endParaRPr/>
          </a:p>
          <a:p>
            <a:pPr indent="-317500" lvl="1" marL="914400" rtl="0" algn="l">
              <a:spcBef>
                <a:spcPts val="0"/>
              </a:spcBef>
              <a:spcAft>
                <a:spcPts val="0"/>
              </a:spcAft>
              <a:buSzPts val="1400"/>
              <a:buChar char="○"/>
            </a:pPr>
            <a:r>
              <a:rPr lang="en"/>
              <a:t>Allowed for deeper optimization and testing</a:t>
            </a:r>
            <a:endParaRPr/>
          </a:p>
          <a:p>
            <a:pPr indent="-342900" lvl="0" marL="457200" rtl="0" algn="l">
              <a:spcBef>
                <a:spcPts val="0"/>
              </a:spcBef>
              <a:spcAft>
                <a:spcPts val="0"/>
              </a:spcAft>
              <a:buSzPts val="1800"/>
              <a:buChar char="●"/>
            </a:pPr>
            <a:r>
              <a:rPr lang="en"/>
              <a:t>Variations of the model included changes to:</a:t>
            </a:r>
            <a:endParaRPr/>
          </a:p>
          <a:p>
            <a:pPr indent="-317500" lvl="1" marL="914400" rtl="0" algn="l">
              <a:spcBef>
                <a:spcPts val="0"/>
              </a:spcBef>
              <a:spcAft>
                <a:spcPts val="0"/>
              </a:spcAft>
              <a:buSzPts val="1400"/>
              <a:buChar char="○"/>
            </a:pPr>
            <a:r>
              <a:rPr lang="en"/>
              <a:t>Dataset</a:t>
            </a:r>
            <a:endParaRPr/>
          </a:p>
          <a:p>
            <a:pPr indent="-317500" lvl="1" marL="914400" rtl="0" algn="l">
              <a:spcBef>
                <a:spcPts val="0"/>
              </a:spcBef>
              <a:spcAft>
                <a:spcPts val="0"/>
              </a:spcAft>
              <a:buSzPts val="1400"/>
              <a:buChar char="○"/>
            </a:pPr>
            <a:r>
              <a:rPr lang="en"/>
              <a:t>Hidden Layers</a:t>
            </a:r>
            <a:endParaRPr/>
          </a:p>
          <a:p>
            <a:pPr indent="-317500" lvl="1" marL="914400" rtl="0" algn="l">
              <a:spcBef>
                <a:spcPts val="0"/>
              </a:spcBef>
              <a:spcAft>
                <a:spcPts val="0"/>
              </a:spcAft>
              <a:buSzPts val="1400"/>
              <a:buChar char="○"/>
            </a:pPr>
            <a:r>
              <a:rPr lang="en"/>
              <a:t>Neuron counts</a:t>
            </a:r>
            <a:endParaRPr/>
          </a:p>
          <a:p>
            <a:pPr indent="-317500" lvl="1" marL="914400" rtl="0" algn="l">
              <a:spcBef>
                <a:spcPts val="0"/>
              </a:spcBef>
              <a:spcAft>
                <a:spcPts val="0"/>
              </a:spcAft>
              <a:buSzPts val="1400"/>
              <a:buChar char="○"/>
            </a:pPr>
            <a:r>
              <a:rPr lang="en"/>
              <a:t>Activation function</a:t>
            </a:r>
            <a:endParaRPr/>
          </a:p>
          <a:p>
            <a:pPr indent="-317500" lvl="1" marL="914400" rtl="0" algn="l">
              <a:spcBef>
                <a:spcPts val="0"/>
              </a:spcBef>
              <a:spcAft>
                <a:spcPts val="0"/>
              </a:spcAft>
              <a:buSzPts val="1400"/>
              <a:buChar char="○"/>
            </a:pPr>
            <a:r>
              <a:rPr lang="en"/>
              <a:t>Epochs</a:t>
            </a:r>
            <a:endParaRPr/>
          </a:p>
          <a:p>
            <a:pPr indent="-317500" lvl="1" marL="914400" rtl="0" algn="l">
              <a:spcBef>
                <a:spcPts val="0"/>
              </a:spcBef>
              <a:spcAft>
                <a:spcPts val="0"/>
              </a:spcAft>
              <a:buSzPts val="1400"/>
              <a:buChar char="○"/>
            </a:pPr>
            <a:r>
              <a:rPr lang="en"/>
              <a:t>Optimizers</a:t>
            </a:r>
            <a:endParaRPr/>
          </a:p>
          <a:p>
            <a:pPr indent="-342900" lvl="0" marL="457200" rtl="0" algn="l">
              <a:spcBef>
                <a:spcPts val="0"/>
              </a:spcBef>
              <a:spcAft>
                <a:spcPts val="0"/>
              </a:spcAft>
              <a:buSzPts val="1800"/>
              <a:buChar char="●"/>
            </a:pPr>
            <a:r>
              <a:rPr lang="en"/>
              <a:t>Achieved</a:t>
            </a:r>
            <a:r>
              <a:rPr lang="en"/>
              <a:t> an accuracy of </a:t>
            </a:r>
            <a:r>
              <a:rPr lang="en"/>
              <a:t>greater</a:t>
            </a:r>
            <a:r>
              <a:rPr lang="en"/>
              <a:t> than 75% on model version 13</a:t>
            </a:r>
            <a:endParaRPr/>
          </a:p>
        </p:txBody>
      </p:sp>
      <p:pic>
        <p:nvPicPr>
          <p:cNvPr id="142" name="Google Shape;142;p18"/>
          <p:cNvPicPr preferRelativeResize="0"/>
          <p:nvPr/>
        </p:nvPicPr>
        <p:blipFill>
          <a:blip r:embed="rId3">
            <a:alphaModFix/>
          </a:blip>
          <a:stretch>
            <a:fillRect/>
          </a:stretch>
        </p:blipFill>
        <p:spPr>
          <a:xfrm>
            <a:off x="3700" y="575947"/>
            <a:ext cx="2402700" cy="1736825"/>
          </a:xfrm>
          <a:prstGeom prst="rect">
            <a:avLst/>
          </a:prstGeom>
          <a:noFill/>
          <a:ln>
            <a:noFill/>
          </a:ln>
        </p:spPr>
      </p:pic>
      <p:pic>
        <p:nvPicPr>
          <p:cNvPr id="143" name="Google Shape;143;p18"/>
          <p:cNvPicPr preferRelativeResize="0"/>
          <p:nvPr/>
        </p:nvPicPr>
        <p:blipFill>
          <a:blip r:embed="rId4">
            <a:alphaModFix/>
          </a:blip>
          <a:stretch>
            <a:fillRect/>
          </a:stretch>
        </p:blipFill>
        <p:spPr>
          <a:xfrm>
            <a:off x="37888" y="2895183"/>
            <a:ext cx="2334324" cy="15262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Final Model</a:t>
            </a:r>
            <a:endParaRPr/>
          </a:p>
        </p:txBody>
      </p:sp>
      <p:sp>
        <p:nvSpPr>
          <p:cNvPr id="149" name="Google Shape;149;p1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19"/>
          <p:cNvPicPr preferRelativeResize="0"/>
          <p:nvPr/>
        </p:nvPicPr>
        <p:blipFill>
          <a:blip r:embed="rId3">
            <a:alphaModFix/>
          </a:blip>
          <a:stretch>
            <a:fillRect/>
          </a:stretch>
        </p:blipFill>
        <p:spPr>
          <a:xfrm>
            <a:off x="0" y="1211950"/>
            <a:ext cx="9144001" cy="2719607"/>
          </a:xfrm>
          <a:prstGeom prst="rect">
            <a:avLst/>
          </a:prstGeom>
          <a:noFill/>
          <a:ln>
            <a:noFill/>
          </a:ln>
        </p:spPr>
      </p:pic>
      <p:pic>
        <p:nvPicPr>
          <p:cNvPr id="151" name="Google Shape;151;p19"/>
          <p:cNvPicPr preferRelativeResize="0"/>
          <p:nvPr/>
        </p:nvPicPr>
        <p:blipFill>
          <a:blip r:embed="rId4">
            <a:alphaModFix/>
          </a:blip>
          <a:stretch>
            <a:fillRect/>
          </a:stretch>
        </p:blipFill>
        <p:spPr>
          <a:xfrm>
            <a:off x="490538" y="4119950"/>
            <a:ext cx="8162925" cy="876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The Process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 Up</a:t>
            </a:r>
            <a:endParaRPr/>
          </a:p>
        </p:txBody>
      </p:sp>
      <p:sp>
        <p:nvSpPr>
          <p:cNvPr id="162" name="Google Shape;162;p2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Metadata and Null Values</a:t>
            </a:r>
            <a:endParaRPr sz="2000"/>
          </a:p>
          <a:p>
            <a:pPr indent="-355600" lvl="0" marL="457200" rtl="0" algn="l">
              <a:spcBef>
                <a:spcPts val="0"/>
              </a:spcBef>
              <a:spcAft>
                <a:spcPts val="0"/>
              </a:spcAft>
              <a:buSzPts val="2000"/>
              <a:buChar char="●"/>
            </a:pPr>
            <a:r>
              <a:rPr lang="en" sz="2000"/>
              <a:t>Regex library was used to sort out inconsistencies</a:t>
            </a:r>
            <a:endParaRPr sz="2000"/>
          </a:p>
          <a:p>
            <a:pPr indent="-355600" lvl="1" marL="914400" rtl="0" algn="l">
              <a:spcBef>
                <a:spcPts val="0"/>
              </a:spcBef>
              <a:spcAft>
                <a:spcPts val="0"/>
              </a:spcAft>
              <a:buSzPts val="2000"/>
              <a:buChar char="○"/>
            </a:pPr>
            <a:r>
              <a:rPr lang="en" sz="2000"/>
              <a:t>Parentheses</a:t>
            </a:r>
            <a:endParaRPr sz="2000"/>
          </a:p>
          <a:p>
            <a:pPr indent="-355600" lvl="1" marL="914400" rtl="0" algn="l">
              <a:spcBef>
                <a:spcPts val="0"/>
              </a:spcBef>
              <a:spcAft>
                <a:spcPts val="0"/>
              </a:spcAft>
              <a:buSzPts val="2000"/>
              <a:buChar char="○"/>
            </a:pPr>
            <a:r>
              <a:rPr lang="en" sz="2000"/>
              <a:t>Quotations</a:t>
            </a:r>
            <a:endParaRPr sz="2000"/>
          </a:p>
          <a:p>
            <a:pPr indent="-355600" lvl="1" marL="914400" rtl="0" algn="l">
              <a:spcBef>
                <a:spcPts val="0"/>
              </a:spcBef>
              <a:spcAft>
                <a:spcPts val="0"/>
              </a:spcAft>
              <a:buSzPts val="2000"/>
              <a:buChar char="○"/>
            </a:pPr>
            <a:r>
              <a:rPr lang="en" sz="2000"/>
              <a:t>Forward slashes</a:t>
            </a:r>
            <a:endParaRPr sz="2000"/>
          </a:p>
          <a:p>
            <a:pPr indent="-355600" lvl="0" marL="457200" rtl="0" algn="l">
              <a:spcBef>
                <a:spcPts val="0"/>
              </a:spcBef>
              <a:spcAft>
                <a:spcPts val="0"/>
              </a:spcAft>
              <a:buSzPts val="2000"/>
              <a:buChar char="●"/>
            </a:pPr>
            <a:r>
              <a:rPr lang="en" sz="2000"/>
              <a:t>Rebalancing our data:</a:t>
            </a:r>
            <a:endParaRPr sz="2000"/>
          </a:p>
          <a:p>
            <a:pPr indent="-355600" lvl="1" marL="914400" rtl="0" algn="l">
              <a:spcBef>
                <a:spcPts val="0"/>
              </a:spcBef>
              <a:spcAft>
                <a:spcPts val="0"/>
              </a:spcAft>
              <a:buSzPts val="2000"/>
              <a:buChar char="○"/>
            </a:pPr>
            <a:r>
              <a:rPr lang="en" sz="2000"/>
              <a:t>Pivoted to another pair of genera</a:t>
            </a:r>
            <a:endParaRPr sz="2000"/>
          </a:p>
        </p:txBody>
      </p:sp>
      <p:sp>
        <p:nvSpPr>
          <p:cNvPr id="163" name="Google Shape;163;p21"/>
          <p:cNvSpPr/>
          <p:nvPr/>
        </p:nvSpPr>
        <p:spPr>
          <a:xfrm rot="549803">
            <a:off x="7412187" y="286901"/>
            <a:ext cx="529356" cy="410584"/>
          </a:xfrm>
          <a:prstGeom prst="round2DiagRect">
            <a:avLst>
              <a:gd fmla="val 47254" name="adj1"/>
              <a:gd fmla="val 3101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rot="-5160545">
            <a:off x="6441177" y="161175"/>
            <a:ext cx="245696" cy="272582"/>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rot="-1439432">
            <a:off x="8174487" y="-158134"/>
            <a:ext cx="373353" cy="238137"/>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rot="-3375005">
            <a:off x="6616187" y="541602"/>
            <a:ext cx="318592" cy="288673"/>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rot="787268">
            <a:off x="8250962" y="259436"/>
            <a:ext cx="519359" cy="420073"/>
          </a:xfrm>
          <a:prstGeom prst="round2DiagRect">
            <a:avLst>
              <a:gd fmla="val 50000" name="adj1"/>
              <a:gd fmla="val 2788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rot="-1445005">
            <a:off x="6866268" y="824959"/>
            <a:ext cx="548440" cy="387736"/>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rot="169886">
            <a:off x="7482577" y="806088"/>
            <a:ext cx="1524361" cy="1081607"/>
          </a:xfrm>
          <a:prstGeom prst="round2DiagRect">
            <a:avLst>
              <a:gd fmla="val 50000" name="adj1"/>
              <a:gd fmla="val 1156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rot="-3956304">
            <a:off x="7233428" y="-448654"/>
            <a:ext cx="264153" cy="260224"/>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rot="-2333325">
            <a:off x="8136159" y="-523728"/>
            <a:ext cx="304869" cy="226000"/>
          </a:xfrm>
          <a:prstGeom prst="teardrop">
            <a:avLst>
              <a:gd fmla="val 1799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rot="-452845">
            <a:off x="7285591" y="-50128"/>
            <a:ext cx="408842" cy="246515"/>
          </a:xfrm>
          <a:prstGeom prst="round2DiagRect">
            <a:avLst>
              <a:gd fmla="val 35538" name="adj1"/>
              <a:gd fmla="val 274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